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0" r:id="rId4"/>
    <p:sldMasterId id="2147483725" r:id="rId5"/>
    <p:sldMasterId id="2147483749" r:id="rId6"/>
  </p:sldMasterIdLst>
  <p:notesMasterIdLst>
    <p:notesMasterId r:id="rId68"/>
  </p:notesMasterIdLst>
  <p:sldIdLst>
    <p:sldId id="266" r:id="rId7"/>
    <p:sldId id="2330" r:id="rId8"/>
    <p:sldId id="2337" r:id="rId9"/>
    <p:sldId id="2287" r:id="rId10"/>
    <p:sldId id="2295" r:id="rId11"/>
    <p:sldId id="2316" r:id="rId12"/>
    <p:sldId id="2312" r:id="rId13"/>
    <p:sldId id="2325" r:id="rId14"/>
    <p:sldId id="2319" r:id="rId15"/>
    <p:sldId id="2286" r:id="rId16"/>
    <p:sldId id="2288" r:id="rId17"/>
    <p:sldId id="2314" r:id="rId18"/>
    <p:sldId id="2340" r:id="rId19"/>
    <p:sldId id="2289" r:id="rId20"/>
    <p:sldId id="2313" r:id="rId21"/>
    <p:sldId id="2331" r:id="rId22"/>
    <p:sldId id="2309" r:id="rId23"/>
    <p:sldId id="2315" r:id="rId24"/>
    <p:sldId id="2290" r:id="rId25"/>
    <p:sldId id="2332" r:id="rId26"/>
    <p:sldId id="2333" r:id="rId27"/>
    <p:sldId id="2334" r:id="rId28"/>
    <p:sldId id="2291" r:id="rId29"/>
    <p:sldId id="2292" r:id="rId30"/>
    <p:sldId id="2326" r:id="rId31"/>
    <p:sldId id="2307" r:id="rId32"/>
    <p:sldId id="2327" r:id="rId33"/>
    <p:sldId id="2338" r:id="rId34"/>
    <p:sldId id="2308" r:id="rId35"/>
    <p:sldId id="2296" r:id="rId36"/>
    <p:sldId id="2320" r:id="rId37"/>
    <p:sldId id="2294" r:id="rId38"/>
    <p:sldId id="2299" r:id="rId39"/>
    <p:sldId id="2300" r:id="rId40"/>
    <p:sldId id="2321" r:id="rId41"/>
    <p:sldId id="2322" r:id="rId42"/>
    <p:sldId id="2324" r:id="rId43"/>
    <p:sldId id="2323" r:id="rId44"/>
    <p:sldId id="2301" r:id="rId45"/>
    <p:sldId id="2336" r:id="rId46"/>
    <p:sldId id="2335" r:id="rId47"/>
    <p:sldId id="2310" r:id="rId48"/>
    <p:sldId id="2302" r:id="rId49"/>
    <p:sldId id="2339" r:id="rId50"/>
    <p:sldId id="2298" r:id="rId51"/>
    <p:sldId id="2303" r:id="rId52"/>
    <p:sldId id="2311" r:id="rId53"/>
    <p:sldId id="1506" r:id="rId54"/>
    <p:sldId id="1507" r:id="rId55"/>
    <p:sldId id="2306" r:id="rId56"/>
    <p:sldId id="2293" r:id="rId57"/>
    <p:sldId id="2231" r:id="rId58"/>
    <p:sldId id="2232" r:id="rId59"/>
    <p:sldId id="2233" r:id="rId60"/>
    <p:sldId id="2317" r:id="rId61"/>
    <p:sldId id="2318" r:id="rId62"/>
    <p:sldId id="2304" r:id="rId63"/>
    <p:sldId id="2305" r:id="rId64"/>
    <p:sldId id="2329" r:id="rId65"/>
    <p:sldId id="2328" r:id="rId66"/>
    <p:sldId id="2341" r:id="rId67"/>
  </p:sldIdLst>
  <p:sldSz cx="12188825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7027D95A-A949-4C30-9402-3A7E76D1B54A}">
          <p14:sldIdLst>
            <p14:sldId id="266"/>
            <p14:sldId id="2330"/>
            <p14:sldId id="2337"/>
            <p14:sldId id="2287"/>
            <p14:sldId id="2295"/>
            <p14:sldId id="2316"/>
            <p14:sldId id="2312"/>
            <p14:sldId id="2325"/>
            <p14:sldId id="2319"/>
            <p14:sldId id="2286"/>
            <p14:sldId id="2288"/>
            <p14:sldId id="2314"/>
            <p14:sldId id="2340"/>
            <p14:sldId id="2289"/>
            <p14:sldId id="2313"/>
            <p14:sldId id="2331"/>
            <p14:sldId id="2309"/>
            <p14:sldId id="2315"/>
            <p14:sldId id="2290"/>
            <p14:sldId id="2332"/>
            <p14:sldId id="2333"/>
            <p14:sldId id="2334"/>
            <p14:sldId id="2291"/>
            <p14:sldId id="2292"/>
            <p14:sldId id="2326"/>
            <p14:sldId id="2307"/>
            <p14:sldId id="2327"/>
            <p14:sldId id="2338"/>
            <p14:sldId id="2308"/>
            <p14:sldId id="2296"/>
            <p14:sldId id="2320"/>
            <p14:sldId id="2294"/>
            <p14:sldId id="2299"/>
            <p14:sldId id="2300"/>
            <p14:sldId id="2321"/>
            <p14:sldId id="2322"/>
            <p14:sldId id="2324"/>
            <p14:sldId id="2323"/>
            <p14:sldId id="2301"/>
            <p14:sldId id="2336"/>
            <p14:sldId id="2335"/>
            <p14:sldId id="2310"/>
            <p14:sldId id="2302"/>
            <p14:sldId id="2339"/>
            <p14:sldId id="2298"/>
            <p14:sldId id="2303"/>
            <p14:sldId id="2311"/>
            <p14:sldId id="1506"/>
            <p14:sldId id="1507"/>
            <p14:sldId id="2306"/>
            <p14:sldId id="2293"/>
            <p14:sldId id="2231"/>
            <p14:sldId id="2232"/>
            <p14:sldId id="2233"/>
            <p14:sldId id="2317"/>
            <p14:sldId id="2318"/>
            <p14:sldId id="2304"/>
            <p14:sldId id="2305"/>
            <p14:sldId id="2329"/>
            <p14:sldId id="2328"/>
            <p14:sldId id="2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FF7F"/>
    <a:srgbClr val="FF1B1B"/>
    <a:srgbClr val="FF8080"/>
    <a:srgbClr val="7F7FFF"/>
    <a:srgbClr val="50B086"/>
    <a:srgbClr val="05A8E0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8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DEB82-D0F5-0844-9015-AA31885CCEE4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97A3DE-24C2-6648-9143-40B1B1F18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13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7A3DE-24C2-6648-9143-40B1B1F18C9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36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jpeg"/><Relationship Id="rId4" Type="http://schemas.openxmlformats.org/officeDocument/2006/relationships/image" Target="../media/image3.jpe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3.jpe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jpeg"/><Relationship Id="rId4" Type="http://schemas.openxmlformats.org/officeDocument/2006/relationships/image" Target="../media/image3.jpeg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85"/>
            <a:ext cx="12188825" cy="6853115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1828324" y="2195117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1828324" y="3051156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1834239" y="3498971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489AD9-D3ED-A14A-9FD7-771A7F5987ED}"/>
              </a:ext>
            </a:extLst>
          </p:cNvPr>
          <p:cNvSpPr txBox="1"/>
          <p:nvPr userDrawn="1"/>
        </p:nvSpPr>
        <p:spPr>
          <a:xfrm>
            <a:off x="4631475" y="625511"/>
            <a:ext cx="66227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  <a:t>Bio-Optimized Technologies to keep Thermoplastics </a:t>
            </a:r>
            <a:b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</a:br>
            <a: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  <a:t>out of Landfills and the Environment</a:t>
            </a:r>
            <a:endParaRPr lang="en-US" sz="1600" noProof="0">
              <a:solidFill>
                <a:schemeClr val="tx2"/>
              </a:solidFill>
              <a:latin typeface="+mn-lt"/>
            </a:endParaRPr>
          </a:p>
          <a:p>
            <a:endParaRPr lang="en-US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593A9F-0FD1-6949-B634-94A192112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242"/>
            <a:ext cx="914401" cy="685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0338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82E773C-4812-204C-8F30-FD29DAF2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42"/>
            <a:ext cx="12188825" cy="6853115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29343" y="3257084"/>
            <a:ext cx="11459482" cy="115056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="0" i="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392F8-4CBD-8E4D-B0A7-728EE0EE1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3" y="2397901"/>
            <a:ext cx="10512425" cy="6799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981053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BC3DA3-3B06-CB48-A17F-5208E69E3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42"/>
            <a:ext cx="12188825" cy="6855558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29343" y="3257084"/>
            <a:ext cx="11459482" cy="115056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2D97D44-49F6-0F41-B427-D8597A800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343" y="2408873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2258872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441" y="304801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441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441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986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07F8CB7-5FFB-5B48-8E00-E52B0E2530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C54AF85-1CBA-3C42-BD53-007AFF93BE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BAE0342-B266-CB48-9957-578035E3D6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E4FE32-C539-8C47-ABAD-E03BA36683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7492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1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986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47C6E99-44D3-234A-94B9-4358B9AADF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23BB3CB-C7DC-3E4B-9C8C-FCEE18FAAC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70BAF8E-1D8E-0840-B9FE-AE398AA1D3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AB52A8-8876-2444-8C6D-A9BED57E9A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1321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1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C371F7-A6C2-E144-BC1E-B8DE29F63B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E4DF26-4261-EC44-A0BA-0A89943EC4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919B2-0273-2143-8A5E-5D109B8F23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BA4700-3164-5A46-8233-7EF9675BF6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5486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986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CB9FA21-B3E2-634E-ACEC-CEF9334E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441" y="6245225"/>
            <a:ext cx="2844059" cy="476250"/>
          </a:xfrm>
        </p:spPr>
        <p:txBody>
          <a:bodyPr rtlCol="0"/>
          <a:lstStyle>
            <a:lvl1pPr defTabSz="914400"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CF0476-461C-744A-86E3-A9E760BAD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245225"/>
            <a:ext cx="3859795" cy="476250"/>
          </a:xfrm>
        </p:spPr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7A57F9-AFA8-164A-B76B-26EEAF6D3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325" y="6245225"/>
            <a:ext cx="2844059" cy="476250"/>
          </a:xfrm>
        </p:spPr>
        <p:txBody>
          <a:bodyPr/>
          <a:lstStyle>
            <a:lvl1pPr defTabSz="914400">
              <a:defRPr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fld id="{0ABF9CF6-6BCC-A541-9241-DF0DE2EEB3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8765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303031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0" y="332844"/>
            <a:ext cx="10608793" cy="5729291"/>
          </a:xfrm>
        </p:spPr>
        <p:txBody>
          <a:bodyPr anchor="ctr" anchorCtr="0"/>
          <a:lstStyle>
            <a:lvl1pPr>
              <a:lnSpc>
                <a:spcPct val="90000"/>
              </a:lnSpc>
              <a:defRPr sz="6398"/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046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DD6B-2432-0646-B061-5CFF268F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3765-D3C5-7C4E-A5F7-00E99DACD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EE11D-A7FD-E942-8FA8-83523F671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ECCF-F7DD-304C-A9F9-7413FC68DCC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CE94C-B869-B24B-9076-F0C9826C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46165-8995-754B-A8FB-9351202C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63A95-3AEA-834E-A728-C65EAAA7C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689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30E68BC-8CDC-44DD-E625-03FDED09ECC7}"/>
              </a:ext>
            </a:extLst>
          </p:cNvPr>
          <p:cNvSpPr/>
          <p:nvPr userDrawn="1"/>
        </p:nvSpPr>
        <p:spPr>
          <a:xfrm>
            <a:off x="0" y="6345936"/>
            <a:ext cx="12188825" cy="512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ext, logo&#10;&#10;Description automatically generated">
            <a:extLst>
              <a:ext uri="{FF2B5EF4-FFF2-40B4-BE49-F238E27FC236}">
                <a16:creationId xmlns:a16="http://schemas.microsoft.com/office/drawing/2014/main" id="{495BCEB3-1D64-8762-3864-868EB9BED4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1806" y="6481544"/>
            <a:ext cx="1672916" cy="20160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D609D-052A-C940-A943-04AAF60F9F1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61D4B5-53BF-5B3D-5843-B0D9E3AE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99" y="284487"/>
            <a:ext cx="10959785" cy="8534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96C42A-179C-C95E-13DF-6363BD425A85}"/>
              </a:ext>
            </a:extLst>
          </p:cNvPr>
          <p:cNvCxnSpPr>
            <a:cxnSpLocks noChangeAspect="1"/>
          </p:cNvCxnSpPr>
          <p:nvPr/>
        </p:nvCxnSpPr>
        <p:spPr>
          <a:xfrm>
            <a:off x="619599" y="1137920"/>
            <a:ext cx="1095978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8B08C-BD98-712F-0984-7103B43BE799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619599" y="1137920"/>
            <a:ext cx="1095978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85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90010"/>
            <a:ext cx="12188825" cy="36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D48C1-30D2-3745-BEF5-D7FC47C31BB3}"/>
              </a:ext>
            </a:extLst>
          </p:cNvPr>
          <p:cNvCxnSpPr>
            <a:cxnSpLocks/>
          </p:cNvCxnSpPr>
          <p:nvPr userDrawn="1"/>
        </p:nvCxnSpPr>
        <p:spPr>
          <a:xfrm>
            <a:off x="477490" y="921654"/>
            <a:ext cx="1116226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26992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D48C1-30D2-3745-BEF5-D7FC47C31BB3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09384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BC3DA3-3B06-CB48-A17F-5208E69E3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442"/>
            <a:ext cx="12188825" cy="685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47890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85"/>
            <a:ext cx="12188825" cy="6853115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1828324" y="2195117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1828324" y="3051156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1834239" y="3498971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489AD9-D3ED-A14A-9FD7-771A7F5987ED}"/>
              </a:ext>
            </a:extLst>
          </p:cNvPr>
          <p:cNvSpPr txBox="1"/>
          <p:nvPr userDrawn="1"/>
        </p:nvSpPr>
        <p:spPr>
          <a:xfrm>
            <a:off x="4631475" y="625511"/>
            <a:ext cx="66227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  <a:t>Bio-Optimized Technologies to keep Thermoplastics </a:t>
            </a:r>
            <a:b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</a:br>
            <a: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  <a:t>out of Landfills and the Environment</a:t>
            </a:r>
            <a:endParaRPr lang="en-US" sz="1600" noProof="0">
              <a:solidFill>
                <a:schemeClr val="tx2"/>
              </a:solidFill>
              <a:latin typeface="+mn-lt"/>
            </a:endParaRPr>
          </a:p>
          <a:p>
            <a:endParaRPr lang="en-US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593A9F-0FD1-6949-B634-94A192112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242"/>
            <a:ext cx="914401" cy="685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03383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90010"/>
            <a:ext cx="12188825" cy="36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D48C1-30D2-3745-BEF5-D7FC47C31BB3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269922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D48C1-30D2-3745-BEF5-D7FC47C31BB3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536029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90010"/>
            <a:ext cx="12188825" cy="36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1D514A-76C7-05BB-B3EC-951E9F886310}"/>
              </a:ext>
            </a:extLst>
          </p:cNvPr>
          <p:cNvCxnSpPr>
            <a:cxnSpLocks/>
          </p:cNvCxnSpPr>
          <p:nvPr userDrawn="1"/>
        </p:nvCxnSpPr>
        <p:spPr>
          <a:xfrm>
            <a:off x="477490" y="921654"/>
            <a:ext cx="1116226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269922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BDF572C-4AA9-E42C-0839-6859761A1E2C}"/>
              </a:ext>
            </a:extLst>
          </p:cNvPr>
          <p:cNvCxnSpPr>
            <a:cxnSpLocks/>
          </p:cNvCxnSpPr>
          <p:nvPr userDrawn="1"/>
        </p:nvCxnSpPr>
        <p:spPr>
          <a:xfrm>
            <a:off x="477490" y="921654"/>
            <a:ext cx="1116226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536029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40FA52-706D-DC4D-81DD-5E2DAAD077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2265" y="-3448"/>
            <a:ext cx="4511185" cy="65013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AF4B623-D266-604B-AC01-24DFE01F7660}"/>
              </a:ext>
            </a:extLst>
          </p:cNvPr>
          <p:cNvGrpSpPr/>
          <p:nvPr userDrawn="1"/>
        </p:nvGrpSpPr>
        <p:grpSpPr>
          <a:xfrm>
            <a:off x="0" y="5784005"/>
            <a:ext cx="12188825" cy="1073995"/>
            <a:chOff x="0" y="5784005"/>
            <a:chExt cx="12188825" cy="10739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8E78A3C-1F19-3341-82C9-19853105B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0272" y="5938289"/>
              <a:ext cx="1814389" cy="39097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4B89E60-0ED3-8D4C-81F1-EE1312AC6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90010"/>
              <a:ext cx="12188825" cy="36799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0B5D077-0190-5A43-B8B2-A768EBF01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6757" y="5959808"/>
              <a:ext cx="1" cy="369460"/>
            </a:xfrm>
            <a:prstGeom prst="line">
              <a:avLst/>
            </a:prstGeom>
            <a:ln w="127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7AC32A-325A-F543-AC07-0BCBD2B07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024" y="5784005"/>
              <a:ext cx="1354895" cy="545263"/>
            </a:xfrm>
            <a:prstGeom prst="rect">
              <a:avLst/>
            </a:prstGeom>
          </p:spPr>
        </p:pic>
      </p:grp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C13D801-0BE6-AD4C-9E24-B4D831ACC442}"/>
              </a:ext>
            </a:extLst>
          </p:cNvPr>
          <p:cNvSpPr txBox="1">
            <a:spLocks/>
          </p:cNvSpPr>
          <p:nvPr userDrawn="1"/>
        </p:nvSpPr>
        <p:spPr>
          <a:xfrm>
            <a:off x="1158557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081037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3" y="2070"/>
            <a:ext cx="12188825" cy="367990"/>
          </a:xfrm>
          <a:prstGeom prst="rect">
            <a:avLst/>
          </a:prstGeom>
        </p:spPr>
      </p:pic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500BB38C-FB7E-9A4F-A766-2C168C7CD10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7491" y="2273264"/>
            <a:ext cx="5616922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logo here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CF135AC-224A-C44A-80CC-E122D4AF2AF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7491" y="4249021"/>
            <a:ext cx="5616922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logo here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18638D08-A959-F046-9DD9-6278FEC96B1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33054" y="2273264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599162B1-FEA3-A44A-BA44-3DEBBA5552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580211" y="2273264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34523073-C428-694A-BD73-5A9081CB042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294711" y="2273264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5CF91DDC-358E-EF4D-980E-3C4965A3398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33054" y="4265350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E0705DAA-3BE2-ED46-9C74-074688705D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580211" y="4265350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18920F82-83DB-1B4F-B303-BE0D010AC4A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294711" y="4265350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42A75FA-D10E-6745-95E5-EC572079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1" y="943641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9BD9487-6644-3143-8EAB-4A35036D7118}"/>
              </a:ext>
            </a:extLst>
          </p:cNvPr>
          <p:cNvSpPr txBox="1">
            <a:spLocks/>
          </p:cNvSpPr>
          <p:nvPr userDrawn="1"/>
        </p:nvSpPr>
        <p:spPr>
          <a:xfrm>
            <a:off x="11338130" y="640869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534726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3" y="2070"/>
            <a:ext cx="12188825" cy="367990"/>
          </a:xfrm>
          <a:prstGeom prst="rect">
            <a:avLst/>
          </a:prstGeom>
        </p:spPr>
      </p:pic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8A42FAB0-DBC1-CC45-86B4-CADAC090B0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102946" y="2130879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D3F3D5C8-E49D-AB40-928E-849B16BA48B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7490" y="21308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2A6B1B48-9138-D74C-A452-71CAD60FA24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02946" y="3731079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E29930A1-3DDE-C841-B8A7-630E73301A4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7490" y="37310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7151CD8E-2AEB-B546-A4B8-031FAB67ADA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102946" y="5298622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F5AE1CC6-3C86-6545-9F72-597CDE6D14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490" y="5298622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9C6A824-7F6F-BA41-B3EB-74A1C4D9F3E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89821" y="2139044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D0EA59CA-1675-FE4B-9D93-93FF2946103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404761" y="21308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D418FA1C-2C27-704D-91E7-1E5BB6801B7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989821" y="3739244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4" name="Content Placeholder 6">
            <a:extLst>
              <a:ext uri="{FF2B5EF4-FFF2-40B4-BE49-F238E27FC236}">
                <a16:creationId xmlns:a16="http://schemas.microsoft.com/office/drawing/2014/main" id="{AFBE09FD-3F59-C547-8276-4E528B2DF81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404761" y="37310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8FA807E2-15AA-F941-9C66-C5E896A3AEA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989821" y="5306787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6" name="Content Placeholder 6">
            <a:extLst>
              <a:ext uri="{FF2B5EF4-FFF2-40B4-BE49-F238E27FC236}">
                <a16:creationId xmlns:a16="http://schemas.microsoft.com/office/drawing/2014/main" id="{5265A6C9-08F0-5B45-9344-96DCA80FA2CD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04761" y="5298622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407D7E1-75E9-244D-8B66-A4B10916F290}"/>
              </a:ext>
            </a:extLst>
          </p:cNvPr>
          <p:cNvSpPr txBox="1">
            <a:spLocks/>
          </p:cNvSpPr>
          <p:nvPr userDrawn="1"/>
        </p:nvSpPr>
        <p:spPr>
          <a:xfrm>
            <a:off x="11338130" y="640869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9357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40FA52-706D-DC4D-81DD-5E2DAAD077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2265" y="-3448"/>
            <a:ext cx="4511185" cy="65013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AF4B623-D266-604B-AC01-24DFE01F7660}"/>
              </a:ext>
            </a:extLst>
          </p:cNvPr>
          <p:cNvGrpSpPr/>
          <p:nvPr userDrawn="1"/>
        </p:nvGrpSpPr>
        <p:grpSpPr>
          <a:xfrm>
            <a:off x="0" y="5784005"/>
            <a:ext cx="12188825" cy="1073995"/>
            <a:chOff x="0" y="5784005"/>
            <a:chExt cx="12188825" cy="10739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8E78A3C-1F19-3341-82C9-19853105B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0272" y="5938289"/>
              <a:ext cx="1814389" cy="39097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4B89E60-0ED3-8D4C-81F1-EE1312AC6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90010"/>
              <a:ext cx="12188825" cy="36799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0B5D077-0190-5A43-B8B2-A768EBF01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6757" y="5959808"/>
              <a:ext cx="1" cy="369460"/>
            </a:xfrm>
            <a:prstGeom prst="line">
              <a:avLst/>
            </a:prstGeom>
            <a:ln w="127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7AC32A-325A-F543-AC07-0BCBD2B07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024" y="5784005"/>
              <a:ext cx="1354895" cy="545263"/>
            </a:xfrm>
            <a:prstGeom prst="rect">
              <a:avLst/>
            </a:prstGeom>
          </p:spPr>
        </p:pic>
      </p:grp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C13D801-0BE6-AD4C-9E24-B4D831ACC442}"/>
              </a:ext>
            </a:extLst>
          </p:cNvPr>
          <p:cNvSpPr txBox="1">
            <a:spLocks/>
          </p:cNvSpPr>
          <p:nvPr userDrawn="1"/>
        </p:nvSpPr>
        <p:spPr>
          <a:xfrm>
            <a:off x="1158557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081037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86"/>
            <a:ext cx="12188825" cy="5817201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77490" y="2195117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477490" y="3051156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83405" y="3498971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5138875-3FD6-9442-BCD8-A97DD07D6BA7}"/>
              </a:ext>
            </a:extLst>
          </p:cNvPr>
          <p:cNvSpPr txBox="1">
            <a:spLocks/>
          </p:cNvSpPr>
          <p:nvPr userDrawn="1"/>
        </p:nvSpPr>
        <p:spPr>
          <a:xfrm>
            <a:off x="11499311" y="6520838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72633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86"/>
            <a:ext cx="12188825" cy="58172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9882364-B048-A249-97A1-28A31991D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8FDA1A0-CB50-B24C-86E5-53E4359B623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F8BF77-4635-7640-8A05-AC592A491B13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EF42CC5-04B3-EB48-8014-E83B3ECCC3A7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2934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59376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563F0C-8F38-6248-ABD4-D704B74B3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42"/>
            <a:ext cx="12188825" cy="5814759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77490" y="2195117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477490" y="3051156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83405" y="3498971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FFD0524-26B7-2D4E-AE8A-C0CB23D55A36}"/>
              </a:ext>
            </a:extLst>
          </p:cNvPr>
          <p:cNvSpPr txBox="1">
            <a:spLocks/>
          </p:cNvSpPr>
          <p:nvPr userDrawn="1"/>
        </p:nvSpPr>
        <p:spPr>
          <a:xfrm>
            <a:off x="11467526" y="6501432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614BD75-BA63-474F-9490-7DACA1DDB9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1955" y="5817201"/>
            <a:ext cx="1513334" cy="92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98205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563F0C-8F38-6248-ABD4-D704B74B3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42"/>
            <a:ext cx="12188825" cy="581475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C99C8A9-9AF8-0746-9A8C-97FA988E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7011EA2-C4C4-5545-94F3-F7A8949601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EB3047-2D60-0040-AB65-F6F145B7A09A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FBE24182-177C-8C4C-AF56-4135F47CA457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2934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87378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82E773C-4812-204C-8F30-FD29DAF2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42"/>
            <a:ext cx="12188825" cy="6853115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29343" y="3257084"/>
            <a:ext cx="11459482" cy="115056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="0" i="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392F8-4CBD-8E4D-B0A7-728EE0EE1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3" y="2397901"/>
            <a:ext cx="10512425" cy="6799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9810531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BC3DA3-3B06-CB48-A17F-5208E69E3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42"/>
            <a:ext cx="12188825" cy="6855558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29343" y="3257084"/>
            <a:ext cx="11459482" cy="115056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2D97D44-49F6-0F41-B427-D8597A800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343" y="2408873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22588721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3879FA1-F60C-C042-A1F3-A05C544CBD46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 Footer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441" y="1569167"/>
            <a:ext cx="11194105" cy="44365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" y="528654"/>
            <a:ext cx="11601955" cy="893753"/>
          </a:xfrm>
          <a:custGeom>
            <a:avLst/>
            <a:gdLst>
              <a:gd name="connsiteX0" fmla="*/ 0 w 8703733"/>
              <a:gd name="connsiteY0" fmla="*/ 0 h 602584"/>
              <a:gd name="connsiteX1" fmla="*/ 870373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  <a:gd name="connsiteX0" fmla="*/ 0 w 8703733"/>
              <a:gd name="connsiteY0" fmla="*/ 0 h 602584"/>
              <a:gd name="connsiteX1" fmla="*/ 825288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733" h="602584">
                <a:moveTo>
                  <a:pt x="0" y="0"/>
                </a:moveTo>
                <a:lnTo>
                  <a:pt x="8252883" y="0"/>
                </a:lnTo>
                <a:lnTo>
                  <a:pt x="8703733" y="602584"/>
                </a:lnTo>
                <a:lnTo>
                  <a:pt x="0" y="6025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62522"/>
            <a:ext cx="11194105" cy="803445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27184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441" y="304801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441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441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986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07F8CB7-5FFB-5B48-8E00-E52B0E2530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C54AF85-1CBA-3C42-BD53-007AFF93BE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BAE0342-B266-CB48-9957-578035E3D6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E4FE32-C539-8C47-ABAD-E03BA36683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74928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1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986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47C6E99-44D3-234A-94B9-4358B9AADF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23BB3CB-C7DC-3E4B-9C8C-FCEE18FAAC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70BAF8E-1D8E-0840-B9FE-AE398AA1D3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AB52A8-8876-2444-8C6D-A9BED57E9A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13216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0E14A4-D53E-F840-B473-BE665599B8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174BF4-3BE7-A444-8EB1-21F529E59E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89D5EC-3BF3-5045-80C2-42F9C8D77F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FDF2E0-0EB0-4541-B66A-A4B596712F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4860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3" y="2070"/>
            <a:ext cx="12188825" cy="367990"/>
          </a:xfrm>
          <a:prstGeom prst="rect">
            <a:avLst/>
          </a:prstGeom>
        </p:spPr>
      </p:pic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500BB38C-FB7E-9A4F-A766-2C168C7CD10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7491" y="2273264"/>
            <a:ext cx="5616922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logo here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CF135AC-224A-C44A-80CC-E122D4AF2AF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7491" y="4249021"/>
            <a:ext cx="5616922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logo here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18638D08-A959-F046-9DD9-6278FEC96B1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33054" y="2273264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599162B1-FEA3-A44A-BA44-3DEBBA5552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580211" y="2273264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34523073-C428-694A-BD73-5A9081CB042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294711" y="2273264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5CF91DDC-358E-EF4D-980E-3C4965A3398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33054" y="4265350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E0705DAA-3BE2-ED46-9C74-074688705D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580211" y="4265350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18920F82-83DB-1B4F-B303-BE0D010AC4A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294711" y="4265350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42A75FA-D10E-6745-95E5-EC572079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1" y="943641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9BD9487-6644-3143-8EAB-4A35036D7118}"/>
              </a:ext>
            </a:extLst>
          </p:cNvPr>
          <p:cNvSpPr txBox="1">
            <a:spLocks/>
          </p:cNvSpPr>
          <p:nvPr userDrawn="1"/>
        </p:nvSpPr>
        <p:spPr>
          <a:xfrm>
            <a:off x="11338130" y="640869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534726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1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C371F7-A6C2-E144-BC1E-B8DE29F63B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E4DF26-4261-EC44-A0BA-0A89943EC4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919B2-0273-2143-8A5E-5D109B8F23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BA4700-3164-5A46-8233-7EF9675BF6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54862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986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CB9FA21-B3E2-634E-ACEC-CEF9334E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441" y="6245225"/>
            <a:ext cx="2844059" cy="476250"/>
          </a:xfrm>
        </p:spPr>
        <p:txBody>
          <a:bodyPr rtlCol="0"/>
          <a:lstStyle>
            <a:lvl1pPr defTabSz="914400"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CF0476-461C-744A-86E3-A9E760BAD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245225"/>
            <a:ext cx="3859795" cy="476250"/>
          </a:xfrm>
        </p:spPr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7A57F9-AFA8-164A-B76B-26EEAF6D3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325" y="6245225"/>
            <a:ext cx="2844059" cy="476250"/>
          </a:xfrm>
        </p:spPr>
        <p:txBody>
          <a:bodyPr/>
          <a:lstStyle>
            <a:lvl1pPr defTabSz="914400">
              <a:defRPr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fld id="{0ABF9CF6-6BCC-A541-9241-DF0DE2EEB3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8765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3030310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88825" cy="35898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8" name="Rectangle 7"/>
          <p:cNvSpPr/>
          <p:nvPr/>
        </p:nvSpPr>
        <p:spPr>
          <a:xfrm>
            <a:off x="0" y="1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Rectangle 8"/>
          <p:cNvSpPr/>
          <p:nvPr/>
        </p:nvSpPr>
        <p:spPr>
          <a:xfrm>
            <a:off x="2" y="1"/>
            <a:ext cx="12188824" cy="1550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 descr="diag-rule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53" b="36625"/>
          <a:stretch/>
        </p:blipFill>
        <p:spPr>
          <a:xfrm>
            <a:off x="2" y="6516824"/>
            <a:ext cx="12188821" cy="341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0436" y="557049"/>
            <a:ext cx="10142654" cy="3112813"/>
          </a:xfrm>
        </p:spPr>
        <p:txBody>
          <a:bodyPr bIns="91440" anchor="b">
            <a:noAutofit/>
          </a:bodyPr>
          <a:lstStyle>
            <a:lvl1pPr>
              <a:lnSpc>
                <a:spcPct val="85000"/>
              </a:lnSpc>
              <a:defRPr sz="6398" b="0" cap="all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0435" y="3913940"/>
            <a:ext cx="9330066" cy="1506483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3732">
                <a:solidFill>
                  <a:schemeClr val="bg2">
                    <a:lumMod val="90000"/>
                  </a:schemeClr>
                </a:solidFill>
              </a:defRPr>
            </a:lvl1pPr>
            <a:lvl2pPr marL="609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 descr="horiz_mcc-eng_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880" y="5652041"/>
            <a:ext cx="4096800" cy="4910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030435" y="5353912"/>
            <a:ext cx="4668971" cy="778933"/>
          </a:xfrm>
          <a:ln>
            <a:noFill/>
          </a:ln>
        </p:spPr>
        <p:txBody>
          <a:bodyPr lIns="0" rIns="0" anchor="b" anchorCtr="0">
            <a:normAutofit/>
          </a:bodyPr>
          <a:lstStyle>
            <a:lvl1pPr marL="0" indent="0">
              <a:buNone/>
              <a:defRPr sz="1732" b="0">
                <a:solidFill>
                  <a:schemeClr val="bg1"/>
                </a:solidFill>
              </a:defRPr>
            </a:lvl1pPr>
            <a:lvl2pPr marL="609402" indent="0">
              <a:buNone/>
              <a:defRPr/>
            </a:lvl2pPr>
            <a:lvl3pPr marL="1218804" indent="0">
              <a:buNone/>
              <a:defRPr/>
            </a:lvl3pPr>
            <a:lvl4pPr marL="1828205" indent="0">
              <a:buNone/>
              <a:defRPr/>
            </a:lvl4pPr>
            <a:lvl5pPr marL="2437607" indent="0">
              <a:buNone/>
              <a:defRPr/>
            </a:lvl5pPr>
          </a:lstStyle>
          <a:p>
            <a:pPr lvl="0"/>
            <a:r>
              <a:rPr lang="en-US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16234739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0" y="332844"/>
            <a:ext cx="10608793" cy="5729291"/>
          </a:xfrm>
        </p:spPr>
        <p:txBody>
          <a:bodyPr anchor="ctr" anchorCtr="0"/>
          <a:lstStyle>
            <a:lvl1pPr>
              <a:lnSpc>
                <a:spcPct val="90000"/>
              </a:lnSpc>
              <a:defRPr sz="6398"/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046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DD6B-2432-0646-B061-5CFF268F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3765-D3C5-7C4E-A5F7-00E99DACD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EE11D-A7FD-E942-8FA8-83523F671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ECCF-F7DD-304C-A9F9-7413FC68DCC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CE94C-B869-B24B-9076-F0C9826C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46165-8995-754B-A8FB-9351202C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63A95-3AEA-834E-A728-C65EAAA7C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68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88825" cy="35898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8" name="Rectangle 7"/>
          <p:cNvSpPr/>
          <p:nvPr/>
        </p:nvSpPr>
        <p:spPr>
          <a:xfrm>
            <a:off x="0" y="1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Rectangle 8"/>
          <p:cNvSpPr/>
          <p:nvPr/>
        </p:nvSpPr>
        <p:spPr>
          <a:xfrm>
            <a:off x="2" y="1"/>
            <a:ext cx="12188824" cy="1550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 descr="diag-rule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53" b="36625"/>
          <a:stretch/>
        </p:blipFill>
        <p:spPr>
          <a:xfrm>
            <a:off x="2" y="6516824"/>
            <a:ext cx="12188821" cy="341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0436" y="557049"/>
            <a:ext cx="10142654" cy="3112813"/>
          </a:xfrm>
        </p:spPr>
        <p:txBody>
          <a:bodyPr bIns="91440" anchor="b">
            <a:noAutofit/>
          </a:bodyPr>
          <a:lstStyle>
            <a:lvl1pPr>
              <a:lnSpc>
                <a:spcPct val="85000"/>
              </a:lnSpc>
              <a:defRPr sz="6398" b="0" cap="all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0435" y="3913940"/>
            <a:ext cx="9330066" cy="1506483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3732">
                <a:solidFill>
                  <a:schemeClr val="bg2">
                    <a:lumMod val="90000"/>
                  </a:schemeClr>
                </a:solidFill>
              </a:defRPr>
            </a:lvl1pPr>
            <a:lvl2pPr marL="609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 descr="horiz_mcc-eng_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880" y="5652041"/>
            <a:ext cx="4096800" cy="4910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030435" y="5353912"/>
            <a:ext cx="4668971" cy="778933"/>
          </a:xfrm>
          <a:ln>
            <a:noFill/>
          </a:ln>
        </p:spPr>
        <p:txBody>
          <a:bodyPr lIns="0" rIns="0" anchor="b" anchorCtr="0">
            <a:normAutofit/>
          </a:bodyPr>
          <a:lstStyle>
            <a:lvl1pPr marL="0" indent="0">
              <a:buNone/>
              <a:defRPr sz="1732" b="0">
                <a:solidFill>
                  <a:schemeClr val="bg1"/>
                </a:solidFill>
              </a:defRPr>
            </a:lvl1pPr>
            <a:lvl2pPr marL="609402" indent="0">
              <a:buNone/>
              <a:defRPr/>
            </a:lvl2pPr>
            <a:lvl3pPr marL="1218804" indent="0">
              <a:buNone/>
              <a:defRPr/>
            </a:lvl3pPr>
            <a:lvl4pPr marL="1828205" indent="0">
              <a:buNone/>
              <a:defRPr/>
            </a:lvl4pPr>
            <a:lvl5pPr marL="2437607" indent="0">
              <a:buNone/>
              <a:defRPr/>
            </a:lvl5pPr>
          </a:lstStyle>
          <a:p>
            <a:pPr lvl="0"/>
            <a:r>
              <a:rPr lang="en-US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8841159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886"/>
            <a:ext cx="12188825" cy="6853115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1828324" y="2195119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999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1828324" y="3051158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0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1834239" y="3498972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489AD9-D3ED-A14A-9FD7-771A7F5987ED}"/>
              </a:ext>
            </a:extLst>
          </p:cNvPr>
          <p:cNvSpPr txBox="1"/>
          <p:nvPr userDrawn="1"/>
        </p:nvSpPr>
        <p:spPr>
          <a:xfrm>
            <a:off x="4631476" y="625511"/>
            <a:ext cx="66227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  <a:t>Bio-Optimized Technologies to keep Thermoplastics </a:t>
            </a:r>
            <a:b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</a:br>
            <a: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  <a:t>out of Landfills and the Environment</a:t>
            </a:r>
            <a:endParaRPr lang="en-US" sz="1600" noProof="0">
              <a:solidFill>
                <a:schemeClr val="tx2"/>
              </a:solidFill>
              <a:latin typeface="+mn-lt"/>
            </a:endParaRPr>
          </a:p>
          <a:p>
            <a:endParaRPr lang="en-US" sz="1799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593A9F-0FD1-6949-B634-94A192112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7244"/>
            <a:ext cx="914401" cy="685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15229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490010"/>
            <a:ext cx="12188825" cy="36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1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D48C1-30D2-3745-BEF5-D7FC47C31BB3}"/>
              </a:ext>
            </a:extLst>
          </p:cNvPr>
          <p:cNvCxnSpPr/>
          <p:nvPr userDrawn="1"/>
        </p:nvCxnSpPr>
        <p:spPr>
          <a:xfrm>
            <a:off x="477491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6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377789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1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D48C1-30D2-3745-BEF5-D7FC47C31BB3}"/>
              </a:ext>
            </a:extLst>
          </p:cNvPr>
          <p:cNvCxnSpPr/>
          <p:nvPr userDrawn="1"/>
        </p:nvCxnSpPr>
        <p:spPr>
          <a:xfrm>
            <a:off x="477491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6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31776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3" y="2070"/>
            <a:ext cx="12188825" cy="367990"/>
          </a:xfrm>
          <a:prstGeom prst="rect">
            <a:avLst/>
          </a:prstGeom>
        </p:spPr>
      </p:pic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8A42FAB0-DBC1-CC45-86B4-CADAC090B0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102946" y="2130879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D3F3D5C8-E49D-AB40-928E-849B16BA48B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7490" y="21308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2A6B1B48-9138-D74C-A452-71CAD60FA24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02946" y="3731079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E29930A1-3DDE-C841-B8A7-630E73301A4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7490" y="37310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7151CD8E-2AEB-B546-A4B8-031FAB67ADA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102946" y="5298622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F5AE1CC6-3C86-6545-9F72-597CDE6D14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490" y="5298622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9C6A824-7F6F-BA41-B3EB-74A1C4D9F3E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89821" y="2139044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D0EA59CA-1675-FE4B-9D93-93FF2946103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404761" y="21308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D418FA1C-2C27-704D-91E7-1E5BB6801B7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989821" y="3739244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4" name="Content Placeholder 6">
            <a:extLst>
              <a:ext uri="{FF2B5EF4-FFF2-40B4-BE49-F238E27FC236}">
                <a16:creationId xmlns:a16="http://schemas.microsoft.com/office/drawing/2014/main" id="{AFBE09FD-3F59-C547-8276-4E528B2DF81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404761" y="37310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8FA807E2-15AA-F941-9C66-C5E896A3AEA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989821" y="5306787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6" name="Content Placeholder 6">
            <a:extLst>
              <a:ext uri="{FF2B5EF4-FFF2-40B4-BE49-F238E27FC236}">
                <a16:creationId xmlns:a16="http://schemas.microsoft.com/office/drawing/2014/main" id="{5265A6C9-08F0-5B45-9344-96DCA80FA2CD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04761" y="5298622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407D7E1-75E9-244D-8B66-A4B10916F290}"/>
              </a:ext>
            </a:extLst>
          </p:cNvPr>
          <p:cNvSpPr txBox="1">
            <a:spLocks/>
          </p:cNvSpPr>
          <p:nvPr userDrawn="1"/>
        </p:nvSpPr>
        <p:spPr>
          <a:xfrm>
            <a:off x="11338130" y="640869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93572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40FA52-706D-DC4D-81DD-5E2DAAD077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2266" y="-3448"/>
            <a:ext cx="4511185" cy="65013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AF4B623-D266-604B-AC01-24DFE01F7660}"/>
              </a:ext>
            </a:extLst>
          </p:cNvPr>
          <p:cNvGrpSpPr/>
          <p:nvPr userDrawn="1"/>
        </p:nvGrpSpPr>
        <p:grpSpPr>
          <a:xfrm>
            <a:off x="1" y="5784007"/>
            <a:ext cx="12188825" cy="1073995"/>
            <a:chOff x="0" y="5784005"/>
            <a:chExt cx="12188825" cy="10739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8E78A3C-1F19-3341-82C9-19853105B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0272" y="5938289"/>
              <a:ext cx="1814389" cy="39097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4B89E60-0ED3-8D4C-81F1-EE1312AC6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90010"/>
              <a:ext cx="12188825" cy="36799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0B5D077-0190-5A43-B8B2-A768EBF01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6757" y="5959808"/>
              <a:ext cx="1" cy="369460"/>
            </a:xfrm>
            <a:prstGeom prst="line">
              <a:avLst/>
            </a:prstGeom>
            <a:ln w="127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7AC32A-325A-F543-AC07-0BCBD2B07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024" y="5784005"/>
              <a:ext cx="1354895" cy="545263"/>
            </a:xfrm>
            <a:prstGeom prst="rect">
              <a:avLst/>
            </a:prstGeom>
          </p:spPr>
        </p:pic>
      </p:grp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C13D801-0BE6-AD4C-9E24-B4D831ACC442}"/>
              </a:ext>
            </a:extLst>
          </p:cNvPr>
          <p:cNvSpPr txBox="1">
            <a:spLocks/>
          </p:cNvSpPr>
          <p:nvPr userDrawn="1"/>
        </p:nvSpPr>
        <p:spPr>
          <a:xfrm>
            <a:off x="11585576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434351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3" y="2070"/>
            <a:ext cx="12188825" cy="367990"/>
          </a:xfrm>
          <a:prstGeom prst="rect">
            <a:avLst/>
          </a:prstGeom>
        </p:spPr>
      </p:pic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500BB38C-FB7E-9A4F-A766-2C168C7CD10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7491" y="2273266"/>
            <a:ext cx="5616922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logo here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CF135AC-224A-C44A-80CC-E122D4AF2AF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7491" y="4249023"/>
            <a:ext cx="5616922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logo here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18638D08-A959-F046-9DD9-6278FEC96B1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33054" y="2273266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599162B1-FEA3-A44A-BA44-3DEBBA5552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580212" y="2273266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34523073-C428-694A-BD73-5A9081CB042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294711" y="2273266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5CF91DDC-358E-EF4D-980E-3C4965A3398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33054" y="4265352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E0705DAA-3BE2-ED46-9C74-074688705D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580212" y="4265352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18920F82-83DB-1B4F-B303-BE0D010AC4A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294711" y="4265352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42A75FA-D10E-6745-95E5-EC572079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1" y="943641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9BD9487-6644-3143-8EAB-4A35036D7118}"/>
              </a:ext>
            </a:extLst>
          </p:cNvPr>
          <p:cNvSpPr txBox="1">
            <a:spLocks/>
          </p:cNvSpPr>
          <p:nvPr userDrawn="1"/>
        </p:nvSpPr>
        <p:spPr>
          <a:xfrm>
            <a:off x="11338130" y="640869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048472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3" y="2070"/>
            <a:ext cx="12188825" cy="367990"/>
          </a:xfrm>
          <a:prstGeom prst="rect">
            <a:avLst/>
          </a:prstGeom>
        </p:spPr>
      </p:pic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8A42FAB0-DBC1-CC45-86B4-CADAC090B0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102947" y="2130881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126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D3F3D5C8-E49D-AB40-928E-849B16BA48B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7491" y="2130881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2A6B1B48-9138-D74C-A452-71CAD60FA24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02947" y="3731081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126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E29930A1-3DDE-C841-B8A7-630E73301A4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7491" y="3731081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7151CD8E-2AEB-B546-A4B8-031FAB67ADA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102947" y="5298624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126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F5AE1CC6-3C86-6545-9F72-597CDE6D14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491" y="5298624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9C6A824-7F6F-BA41-B3EB-74A1C4D9F3E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89821" y="2139046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126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D0EA59CA-1675-FE4B-9D93-93FF2946103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404762" y="2130881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D418FA1C-2C27-704D-91E7-1E5BB6801B7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989821" y="3739246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126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4" name="Content Placeholder 6">
            <a:extLst>
              <a:ext uri="{FF2B5EF4-FFF2-40B4-BE49-F238E27FC236}">
                <a16:creationId xmlns:a16="http://schemas.microsoft.com/office/drawing/2014/main" id="{AFBE09FD-3F59-C547-8276-4E528B2DF81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404762" y="3731081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8FA807E2-15AA-F941-9C66-C5E896A3AEA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989821" y="5306789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126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6" name="Content Placeholder 6">
            <a:extLst>
              <a:ext uri="{FF2B5EF4-FFF2-40B4-BE49-F238E27FC236}">
                <a16:creationId xmlns:a16="http://schemas.microsoft.com/office/drawing/2014/main" id="{5265A6C9-08F0-5B45-9344-96DCA80FA2CD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04762" y="5298624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407D7E1-75E9-244D-8B66-A4B10916F290}"/>
              </a:ext>
            </a:extLst>
          </p:cNvPr>
          <p:cNvSpPr txBox="1">
            <a:spLocks/>
          </p:cNvSpPr>
          <p:nvPr userDrawn="1"/>
        </p:nvSpPr>
        <p:spPr>
          <a:xfrm>
            <a:off x="11338130" y="640869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45205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88"/>
            <a:ext cx="12188825" cy="5817201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77490" y="2195119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999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477490" y="3051158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0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83405" y="3498972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5138875-3FD6-9442-BCD8-A97DD07D6BA7}"/>
              </a:ext>
            </a:extLst>
          </p:cNvPr>
          <p:cNvSpPr txBox="1">
            <a:spLocks/>
          </p:cNvSpPr>
          <p:nvPr userDrawn="1"/>
        </p:nvSpPr>
        <p:spPr>
          <a:xfrm>
            <a:off x="11499311" y="6520838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68043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88"/>
            <a:ext cx="12188825" cy="58172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9882364-B048-A249-97A1-28A31991D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8FDA1A0-CB50-B24C-86E5-53E4359B623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1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F8BF77-4635-7640-8A05-AC592A491B13}"/>
              </a:ext>
            </a:extLst>
          </p:cNvPr>
          <p:cNvCxnSpPr/>
          <p:nvPr userDrawn="1"/>
        </p:nvCxnSpPr>
        <p:spPr>
          <a:xfrm>
            <a:off x="477491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EF42CC5-04B3-EB48-8014-E83B3ECCC3A7}"/>
              </a:ext>
            </a:extLst>
          </p:cNvPr>
          <p:cNvSpPr txBox="1">
            <a:spLocks/>
          </p:cNvSpPr>
          <p:nvPr userDrawn="1"/>
        </p:nvSpPr>
        <p:spPr>
          <a:xfrm>
            <a:off x="11504266" y="652934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746855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563F0C-8F38-6248-ABD4-D704B74B3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44"/>
            <a:ext cx="12188825" cy="5814759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77490" y="2195119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999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477490" y="3051158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0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83405" y="3498972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FFD0524-26B7-2D4E-AE8A-C0CB23D55A36}"/>
              </a:ext>
            </a:extLst>
          </p:cNvPr>
          <p:cNvSpPr txBox="1">
            <a:spLocks/>
          </p:cNvSpPr>
          <p:nvPr userDrawn="1"/>
        </p:nvSpPr>
        <p:spPr>
          <a:xfrm>
            <a:off x="11467526" y="6501432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614BD75-BA63-474F-9490-7DACA1DDB9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1955" y="5817203"/>
            <a:ext cx="1513334" cy="92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51690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563F0C-8F38-6248-ABD4-D704B74B3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44"/>
            <a:ext cx="12188825" cy="581475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C99C8A9-9AF8-0746-9A8C-97FA988E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7011EA2-C4C4-5545-94F3-F7A8949601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1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EB3047-2D60-0040-AB65-F6F145B7A09A}"/>
              </a:ext>
            </a:extLst>
          </p:cNvPr>
          <p:cNvCxnSpPr/>
          <p:nvPr userDrawn="1"/>
        </p:nvCxnSpPr>
        <p:spPr>
          <a:xfrm>
            <a:off x="477491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FBE24182-177C-8C4C-AF56-4135F47CA457}"/>
              </a:ext>
            </a:extLst>
          </p:cNvPr>
          <p:cNvSpPr txBox="1">
            <a:spLocks/>
          </p:cNvSpPr>
          <p:nvPr userDrawn="1"/>
        </p:nvSpPr>
        <p:spPr>
          <a:xfrm>
            <a:off x="11504266" y="652934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175876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82E773C-4812-204C-8F30-FD29DAF2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444"/>
            <a:ext cx="12188825" cy="6853115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29344" y="3257084"/>
            <a:ext cx="11459482" cy="115056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="0" i="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392F8-4CBD-8E4D-B0A7-728EE0EE1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4" y="2397901"/>
            <a:ext cx="10512425" cy="6799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4006806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BC3DA3-3B06-CB48-A17F-5208E69E3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42"/>
            <a:ext cx="12188825" cy="6855558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29344" y="3257084"/>
            <a:ext cx="11459482" cy="115056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2D97D44-49F6-0F41-B427-D8597A800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344" y="2408875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999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6608280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3879FA1-F60C-C042-A1F3-A05C544CBD46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 Footer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442" y="1569169"/>
            <a:ext cx="11194105" cy="44365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3" y="528656"/>
            <a:ext cx="11601955" cy="893753"/>
          </a:xfrm>
          <a:custGeom>
            <a:avLst/>
            <a:gdLst>
              <a:gd name="connsiteX0" fmla="*/ 0 w 8703733"/>
              <a:gd name="connsiteY0" fmla="*/ 0 h 602584"/>
              <a:gd name="connsiteX1" fmla="*/ 870373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  <a:gd name="connsiteX0" fmla="*/ 0 w 8703733"/>
              <a:gd name="connsiteY0" fmla="*/ 0 h 602584"/>
              <a:gd name="connsiteX1" fmla="*/ 825288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733" h="602584">
                <a:moveTo>
                  <a:pt x="0" y="0"/>
                </a:moveTo>
                <a:lnTo>
                  <a:pt x="8252883" y="0"/>
                </a:lnTo>
                <a:lnTo>
                  <a:pt x="8703733" y="602584"/>
                </a:lnTo>
                <a:lnTo>
                  <a:pt x="0" y="6025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562522"/>
            <a:ext cx="11194105" cy="803445"/>
          </a:xfrm>
        </p:spPr>
        <p:txBody>
          <a:bodyPr anchor="ctr" anchorCtr="0"/>
          <a:lstStyle>
            <a:lvl1pPr>
              <a:defRPr sz="31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6104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86"/>
            <a:ext cx="12188825" cy="5817201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77490" y="2195117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477490" y="3051156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83405" y="3498971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5138875-3FD6-9442-BCD8-A97DD07D6BA7}"/>
              </a:ext>
            </a:extLst>
          </p:cNvPr>
          <p:cNvSpPr txBox="1">
            <a:spLocks/>
          </p:cNvSpPr>
          <p:nvPr userDrawn="1"/>
        </p:nvSpPr>
        <p:spPr>
          <a:xfrm>
            <a:off x="11499311" y="6520838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726338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441" y="304803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441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441" y="3938591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986" y="3938591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07F8CB7-5FFB-5B48-8E00-E52B0E2530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C54AF85-1CBA-3C42-BD53-007AFF93BE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BAE0342-B266-CB48-9957-578035E3D6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E4FE32-C539-8C47-ABAD-E03BA36683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31835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3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3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986" y="3938591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47C6E99-44D3-234A-94B9-4358B9AADF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23BB3CB-C7DC-3E4B-9C8C-FCEE18FAAC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70BAF8E-1D8E-0840-B9FE-AE398AA1D3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AB52A8-8876-2444-8C6D-A9BED57E9A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13954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3"/>
            <a:ext cx="5383398" cy="4525963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3"/>
            <a:ext cx="5383398" cy="4525963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0E14A4-D53E-F840-B473-BE665599B8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174BF4-3BE7-A444-8EB1-21F529E59E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89D5EC-3BF3-5045-80C2-42F9C8D77F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FDF2E0-0EB0-4541-B66A-A4B596712F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821896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3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441" y="1600203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3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C371F7-A6C2-E144-BC1E-B8DE29F63B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E4DF26-4261-EC44-A0BA-0A89943EC4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919B2-0273-2143-8A5E-5D109B8F23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BA4700-3164-5A46-8233-7EF9675BF6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008411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4638"/>
            <a:ext cx="1096994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441" y="1600203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986" y="3938591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CB9FA21-B3E2-634E-ACEC-CEF9334E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441" y="6245225"/>
            <a:ext cx="2844059" cy="476250"/>
          </a:xfrm>
        </p:spPr>
        <p:txBody>
          <a:bodyPr rtlCol="0"/>
          <a:lstStyle>
            <a:lvl1pPr defTabSz="914126"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CF0476-461C-744A-86E3-A9E760BAD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6" y="6245225"/>
            <a:ext cx="3859795" cy="476250"/>
          </a:xfrm>
        </p:spPr>
        <p:txBody>
          <a:bodyPr/>
          <a:lstStyle>
            <a:lvl1pPr defTabSz="914126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7A57F9-AFA8-164A-B76B-26EEAF6D3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326" y="6245225"/>
            <a:ext cx="2844059" cy="476250"/>
          </a:xfrm>
        </p:spPr>
        <p:txBody>
          <a:bodyPr/>
          <a:lstStyle>
            <a:lvl1pPr defTabSz="914126">
              <a:defRPr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fld id="{0ABF9CF6-6BCC-A541-9241-DF0DE2EEB3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743831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3891810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0" y="332846"/>
            <a:ext cx="10608793" cy="5729291"/>
          </a:xfrm>
        </p:spPr>
        <p:txBody>
          <a:bodyPr anchor="ctr" anchorCtr="0"/>
          <a:lstStyle>
            <a:lvl1pPr>
              <a:lnSpc>
                <a:spcPct val="90000"/>
              </a:lnSpc>
              <a:defRPr sz="6396"/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9593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DD6B-2432-0646-B061-5CFF268F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3765-D3C5-7C4E-A5F7-00E99DACD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EE11D-A7FD-E942-8FA8-83523F671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ECCF-F7DD-304C-A9F9-7413FC68DCC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CE94C-B869-B24B-9076-F0C9826C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46165-8995-754B-A8FB-9351202C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63A95-3AEA-834E-A728-C65EAAA7C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54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30E68BC-8CDC-44DD-E625-03FDED09ECC7}"/>
              </a:ext>
            </a:extLst>
          </p:cNvPr>
          <p:cNvSpPr/>
          <p:nvPr userDrawn="1"/>
        </p:nvSpPr>
        <p:spPr>
          <a:xfrm>
            <a:off x="1" y="6345936"/>
            <a:ext cx="12188825" cy="512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4" name="Picture 13" descr="Text, logo&#10;&#10;Description automatically generated">
            <a:extLst>
              <a:ext uri="{FF2B5EF4-FFF2-40B4-BE49-F238E27FC236}">
                <a16:creationId xmlns:a16="http://schemas.microsoft.com/office/drawing/2014/main" id="{495BCEB3-1D64-8762-3864-868EB9BED4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1806" y="6481546"/>
            <a:ext cx="1672916" cy="20160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D609D-052A-C940-A943-04AAF60F9F1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61D4B5-53BF-5B3D-5843-B0D9E3AE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00" y="284487"/>
            <a:ext cx="10959785" cy="8534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96C42A-179C-C95E-13DF-6363BD425A85}"/>
              </a:ext>
            </a:extLst>
          </p:cNvPr>
          <p:cNvCxnSpPr>
            <a:cxnSpLocks noChangeAspect="1"/>
          </p:cNvCxnSpPr>
          <p:nvPr/>
        </p:nvCxnSpPr>
        <p:spPr>
          <a:xfrm>
            <a:off x="619600" y="1137920"/>
            <a:ext cx="1095978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8B08C-BD98-712F-0984-7103B43BE799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619600" y="1137920"/>
            <a:ext cx="1095978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0561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F7E0-AA58-4264-B505-1E031B08F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E2A84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8CD34-22C9-437C-958F-9252834DC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8357" y="6240464"/>
            <a:ext cx="2909130" cy="25177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4E2A84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内容占位符 7">
            <a:extLst>
              <a:ext uri="{FF2B5EF4-FFF2-40B4-BE49-F238E27FC236}">
                <a16:creationId xmlns:a16="http://schemas.microsoft.com/office/drawing/2014/main" id="{C633794E-53D3-4A1C-A064-F03992B30E3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751" y="1130300"/>
            <a:ext cx="10847737" cy="5006975"/>
          </a:xfrm>
        </p:spPr>
        <p:txBody>
          <a:bodyPr/>
          <a:lstStyle>
            <a:lvl1pPr>
              <a:lnSpc>
                <a:spcPct val="150000"/>
              </a:lnSpc>
              <a:spcBef>
                <a:spcPts val="2399"/>
              </a:spcBef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908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86"/>
            <a:ext cx="12188825" cy="58172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9882364-B048-A249-97A1-28A31991D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8FDA1A0-CB50-B24C-86E5-53E4359B623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F8BF77-4635-7640-8A05-AC592A491B13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EF42CC5-04B3-EB48-8014-E83B3ECCC3A7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2934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5937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563F0C-8F38-6248-ABD4-D704B74B3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42"/>
            <a:ext cx="12188825" cy="5814759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77490" y="2195117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477490" y="3051156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83405" y="3498971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FFD0524-26B7-2D4E-AE8A-C0CB23D55A36}"/>
              </a:ext>
            </a:extLst>
          </p:cNvPr>
          <p:cNvSpPr txBox="1">
            <a:spLocks/>
          </p:cNvSpPr>
          <p:nvPr userDrawn="1"/>
        </p:nvSpPr>
        <p:spPr>
          <a:xfrm>
            <a:off x="11467526" y="6501432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614BD75-BA63-474F-9490-7DACA1DDB9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1955" y="5817201"/>
            <a:ext cx="1513334" cy="92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9820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563F0C-8F38-6248-ABD4-D704B74B3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42"/>
            <a:ext cx="12188825" cy="581475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C99C8A9-9AF8-0746-9A8C-97FA988E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7011EA2-C4C4-5545-94F3-F7A8949601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EB3047-2D60-0040-AB65-F6F145B7A09A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FBE24182-177C-8C4C-AF56-4135F47CA457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2934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8737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9"/>
          <p:cNvSpPr txBox="1">
            <a:spLocks/>
          </p:cNvSpPr>
          <p:nvPr/>
        </p:nvSpPr>
        <p:spPr>
          <a:xfrm>
            <a:off x="11585575" y="6605588"/>
            <a:ext cx="603250" cy="2413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900">
                <a:solidFill>
                  <a:srgbClr val="FFFFFF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900">
              <a:solidFill>
                <a:srgbClr val="FFFFFF"/>
              </a:solidFill>
              <a:latin typeface="Franklin Gothic Book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6" r:id="rId2"/>
    <p:sldLayoutId id="2147483703" r:id="rId3"/>
    <p:sldLayoutId id="2147483700" r:id="rId4"/>
    <p:sldLayoutId id="2147483701" r:id="rId5"/>
    <p:sldLayoutId id="2147483698" r:id="rId6"/>
    <p:sldLayoutId id="2147483705" r:id="rId7"/>
    <p:sldLayoutId id="2147483699" r:id="rId8"/>
    <p:sldLayoutId id="2147483704" r:id="rId9"/>
    <p:sldLayoutId id="2147483694" r:id="rId10"/>
    <p:sldLayoutId id="2147483697" r:id="rId11"/>
    <p:sldLayoutId id="2147483715" r:id="rId12"/>
    <p:sldLayoutId id="2147483716" r:id="rId13"/>
    <p:sldLayoutId id="2147483718" r:id="rId14"/>
    <p:sldLayoutId id="2147483719" r:id="rId15"/>
    <p:sldLayoutId id="2147483720" r:id="rId16"/>
    <p:sldLayoutId id="2147483722" r:id="rId17"/>
    <p:sldLayoutId id="2147483723" r:id="rId18"/>
    <p:sldLayoutId id="2147483747" r:id="rId19"/>
    <p:sldLayoutId id="2147483773" r:id="rId20"/>
    <p:sldLayoutId id="2147483774" r:id="rId21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lang="en-US" sz="3300" b="0" kern="1200" dirty="0">
          <a:solidFill>
            <a:srgbClr val="007934"/>
          </a:solidFill>
          <a:latin typeface="+mn-lt"/>
          <a:ea typeface="ヒラギノ角ゴ Pro W3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600" kern="1200">
          <a:solidFill>
            <a:srgbClr val="282B2E"/>
          </a:solidFill>
          <a:latin typeface="+mn-lt"/>
          <a:ea typeface="ヒラギノ角ゴ Pro W3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282B2E"/>
          </a:solidFill>
          <a:latin typeface="+mn-lt"/>
          <a:ea typeface="ヒラギノ角ゴ Pro W3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200" kern="1200">
          <a:solidFill>
            <a:srgbClr val="282B2E"/>
          </a:solidFill>
          <a:latin typeface="+mn-lt"/>
          <a:ea typeface="ヒラギノ角ゴ Pro W3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282B2E"/>
          </a:solidFill>
          <a:latin typeface="+mn-lt"/>
          <a:ea typeface="ヒラギノ角ゴ Pro W3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rgbClr val="282B2E"/>
          </a:solidFill>
          <a:latin typeface="+mn-lt"/>
          <a:ea typeface="ヒラギノ角ゴ Pro W3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9"/>
          <p:cNvSpPr txBox="1">
            <a:spLocks/>
          </p:cNvSpPr>
          <p:nvPr/>
        </p:nvSpPr>
        <p:spPr>
          <a:xfrm>
            <a:off x="11585575" y="6605588"/>
            <a:ext cx="603250" cy="2413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900">
                <a:solidFill>
                  <a:srgbClr val="FFFFFF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900">
              <a:solidFill>
                <a:srgbClr val="FFFFFF"/>
              </a:solidFill>
              <a:latin typeface="Franklin Gothic Book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48" r:id="rId2"/>
    <p:sldLayoutId id="2147483707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21" r:id="rId22"/>
    <p:sldLayoutId id="2147483745" r:id="rId23"/>
    <p:sldLayoutId id="2147483746" r:id="rId24"/>
    <p:sldLayoutId id="2147483724" r:id="rId25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lang="en-US" sz="3300" b="0" kern="1200" dirty="0">
          <a:solidFill>
            <a:srgbClr val="007934"/>
          </a:solidFill>
          <a:latin typeface="+mn-lt"/>
          <a:ea typeface="ヒラギノ角ゴ Pro W3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600" kern="1200">
          <a:solidFill>
            <a:srgbClr val="282B2E"/>
          </a:solidFill>
          <a:latin typeface="+mn-lt"/>
          <a:ea typeface="ヒラギノ角ゴ Pro W3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282B2E"/>
          </a:solidFill>
          <a:latin typeface="+mn-lt"/>
          <a:ea typeface="ヒラギノ角ゴ Pro W3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200" kern="1200">
          <a:solidFill>
            <a:srgbClr val="282B2E"/>
          </a:solidFill>
          <a:latin typeface="+mn-lt"/>
          <a:ea typeface="ヒラギノ角ゴ Pro W3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282B2E"/>
          </a:solidFill>
          <a:latin typeface="+mn-lt"/>
          <a:ea typeface="ヒラギノ角ゴ Pro W3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rgbClr val="282B2E"/>
          </a:solidFill>
          <a:latin typeface="+mn-lt"/>
          <a:ea typeface="ヒラギノ角ゴ Pro W3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9"/>
          <p:cNvSpPr txBox="1">
            <a:spLocks/>
          </p:cNvSpPr>
          <p:nvPr/>
        </p:nvSpPr>
        <p:spPr>
          <a:xfrm>
            <a:off x="11585576" y="6605588"/>
            <a:ext cx="603250" cy="2413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900">
                <a:solidFill>
                  <a:srgbClr val="FFFFFF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900">
              <a:solidFill>
                <a:srgbClr val="FFFFFF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610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</p:sldLayoutIdLst>
  <p:hf hdr="0" ftr="0" dt="0"/>
  <p:txStyles>
    <p:titleStyle>
      <a:lvl1pPr algn="l" defTabSz="457063" rtl="0" eaLnBrk="1" fontAlgn="base" hangingPunct="1">
        <a:spcBef>
          <a:spcPct val="0"/>
        </a:spcBef>
        <a:spcAft>
          <a:spcPct val="0"/>
        </a:spcAft>
        <a:defRPr lang="en-US" sz="3299" b="0" kern="1200" dirty="0">
          <a:solidFill>
            <a:srgbClr val="007934"/>
          </a:solidFill>
          <a:latin typeface="+mn-lt"/>
          <a:ea typeface="ヒラギノ角ゴ Pro W3" charset="0"/>
          <a:cs typeface="Arial"/>
        </a:defRPr>
      </a:lvl1pPr>
      <a:lvl2pPr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2pPr>
      <a:lvl3pPr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3pPr>
      <a:lvl4pPr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4pPr>
      <a:lvl5pPr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5pPr>
      <a:lvl6pPr marL="457063"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6pPr>
      <a:lvl7pPr marL="914126"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7pPr>
      <a:lvl8pPr marL="1371189"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8pPr>
      <a:lvl9pPr marL="1828251"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9pPr>
    </p:titleStyle>
    <p:bodyStyle>
      <a:lvl1pPr marL="342797" indent="-342797" algn="l" defTabSz="457063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599" kern="1200">
          <a:solidFill>
            <a:srgbClr val="282B2E"/>
          </a:solidFill>
          <a:latin typeface="+mn-lt"/>
          <a:ea typeface="ヒラギノ角ゴ Pro W3" charset="0"/>
          <a:cs typeface="Arial"/>
        </a:defRPr>
      </a:lvl1pPr>
      <a:lvl2pPr marL="742727" indent="-285664" algn="l" defTabSz="457063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399" kern="1200">
          <a:solidFill>
            <a:srgbClr val="282B2E"/>
          </a:solidFill>
          <a:latin typeface="+mn-lt"/>
          <a:ea typeface="ヒラギノ角ゴ Pro W3" charset="0"/>
          <a:cs typeface="Arial"/>
        </a:defRPr>
      </a:lvl2pPr>
      <a:lvl3pPr marL="1142657" indent="-228531" algn="l" defTabSz="457063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199" kern="1200">
          <a:solidFill>
            <a:srgbClr val="282B2E"/>
          </a:solidFill>
          <a:latin typeface="+mn-lt"/>
          <a:ea typeface="ヒラギノ角ゴ Pro W3" charset="0"/>
          <a:cs typeface="Arial"/>
        </a:defRPr>
      </a:lvl3pPr>
      <a:lvl4pPr marL="1599720" indent="-228531" algn="l" defTabSz="457063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999" kern="1200">
          <a:solidFill>
            <a:srgbClr val="282B2E"/>
          </a:solidFill>
          <a:latin typeface="+mn-lt"/>
          <a:ea typeface="ヒラギノ角ゴ Pro W3" charset="0"/>
          <a:cs typeface="Arial"/>
        </a:defRPr>
      </a:lvl4pPr>
      <a:lvl5pPr marL="2056783" indent="-228531" algn="l" defTabSz="457063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rgbClr val="282B2E"/>
          </a:solidFill>
          <a:latin typeface="+mn-lt"/>
          <a:ea typeface="ヒラギノ角ゴ Pro W3" charset="0"/>
          <a:cs typeface="Arial"/>
        </a:defRPr>
      </a:lvl5pPr>
      <a:lvl6pPr marL="2513846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free/anaconda/install/" TargetMode="External"/><Relationship Id="rId2" Type="http://schemas.openxmlformats.org/officeDocument/2006/relationships/hyperlink" Target="https://docs.anaconda.com/free/miniconda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B67B39F-4ADA-5547-83BB-D9C7F97F2D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1853" y="2195117"/>
            <a:ext cx="9446578" cy="702831"/>
          </a:xfrm>
        </p:spPr>
        <p:txBody>
          <a:bodyPr>
            <a:noAutofit/>
          </a:bodyPr>
          <a:lstStyle/>
          <a:p>
            <a:r>
              <a:rPr lang="en-US" sz="4600" dirty="0" err="1">
                <a:solidFill>
                  <a:srgbClr val="00B0F0"/>
                </a:solidFill>
                <a:latin typeface="Franklin Gothic Book" panose="020B0503020102020204" pitchFamily="34" charset="0"/>
              </a:rPr>
              <a:t>DORAnet</a:t>
            </a:r>
            <a:r>
              <a:rPr lang="en-US" sz="4600" dirty="0">
                <a:solidFill>
                  <a:srgbClr val="00B0F0"/>
                </a:solidFill>
                <a:latin typeface="Franklin Gothic Book" panose="020B0503020102020204" pitchFamily="34" charset="0"/>
              </a:rPr>
              <a:t> 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C13C-63FA-BD48-A321-464B6EDB93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1853" y="3051156"/>
            <a:ext cx="7285859" cy="331125"/>
          </a:xfrm>
        </p:spPr>
        <p:txBody>
          <a:bodyPr/>
          <a:lstStyle/>
          <a:p>
            <a:r>
              <a:rPr lang="en-US" dirty="0">
                <a:latin typeface="Franklin Gothic Book" panose="020B0503020102020204" pitchFamily="34" charset="0"/>
              </a:rPr>
              <a:t>Quan Zhang, Stefan Pate, William Sprague, Prof. Linda </a:t>
            </a:r>
            <a:r>
              <a:rPr lang="en-US" dirty="0" err="1">
                <a:latin typeface="Franklin Gothic Book" panose="020B0503020102020204" pitchFamily="34" charset="0"/>
              </a:rPr>
              <a:t>Broadbelt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A4DABA0-390F-86F6-661C-75631EA4BBE1}"/>
              </a:ext>
            </a:extLst>
          </p:cNvPr>
          <p:cNvSpPr txBox="1">
            <a:spLocks/>
          </p:cNvSpPr>
          <p:nvPr/>
        </p:nvSpPr>
        <p:spPr>
          <a:xfrm>
            <a:off x="1251853" y="3604927"/>
            <a:ext cx="7285859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charset="0"/>
                <a:cs typeface="Arial" panose="020B0604020202020204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rgbClr val="282B2E"/>
                </a:solidFill>
                <a:latin typeface="+mn-lt"/>
                <a:ea typeface="ヒラギノ角ゴ Pro W3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200" kern="1200">
                <a:solidFill>
                  <a:srgbClr val="282B2E"/>
                </a:solidFill>
                <a:latin typeface="+mn-lt"/>
                <a:ea typeface="ヒラギノ角ゴ Pro W3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282B2E"/>
                </a:solidFill>
                <a:latin typeface="+mn-lt"/>
                <a:ea typeface="ヒラギノ角ゴ Pro W3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rgbClr val="282B2E"/>
                </a:solidFill>
                <a:latin typeface="+mn-lt"/>
                <a:ea typeface="ヒラギノ角ゴ Pro W3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+mj-lt"/>
              </a:rPr>
              <a:t>BOTTLE 2024 All-Hands Meeting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7E0F7-D4C0-5469-D641-85B3EF073841}"/>
              </a:ext>
            </a:extLst>
          </p:cNvPr>
          <p:cNvSpPr txBox="1"/>
          <p:nvPr/>
        </p:nvSpPr>
        <p:spPr>
          <a:xfrm>
            <a:off x="3532152" y="6532671"/>
            <a:ext cx="512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+mj-lt"/>
              </a:rPr>
              <a:t>BOTTLE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99783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Background: Operators</a:t>
            </a:r>
          </a:p>
        </p:txBody>
      </p:sp>
    </p:spTree>
    <p:extLst>
      <p:ext uri="{BB962C8B-B14F-4D97-AF65-F5344CB8AC3E}">
        <p14:creationId xmlns:p14="http://schemas.microsoft.com/office/powerpoint/2010/main" val="3448843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1834E-F5C3-DD1A-E978-207F93CB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codify &amp; implement chemical transformations </a:t>
            </a:r>
            <a:r>
              <a:rPr lang="en-US" i="1" dirty="0"/>
              <a:t>in silico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928B8CB-DFF1-C3D2-F63A-098B26965368}"/>
              </a:ext>
            </a:extLst>
          </p:cNvPr>
          <p:cNvGrpSpPr/>
          <p:nvPr/>
        </p:nvGrpSpPr>
        <p:grpSpPr>
          <a:xfrm>
            <a:off x="535781" y="2153908"/>
            <a:ext cx="11117261" cy="1428750"/>
            <a:chOff x="404814" y="2714625"/>
            <a:chExt cx="11117261" cy="142875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BC7FAF-9F31-D3AF-89CB-8F9269EBB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556" r="15259"/>
            <a:stretch/>
          </p:blipFill>
          <p:spPr>
            <a:xfrm>
              <a:off x="404814" y="2714625"/>
              <a:ext cx="2965450" cy="142875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A7AEB59-7995-E32A-0C73-32B3C1AD9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001" b="29499"/>
            <a:stretch/>
          </p:blipFill>
          <p:spPr>
            <a:xfrm>
              <a:off x="6291387" y="2725765"/>
              <a:ext cx="2965450" cy="140647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43892E8-3FB8-3B02-84F2-A5232BCA3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608" t="29975" r="21851" b="30881"/>
            <a:stretch/>
          </p:blipFill>
          <p:spPr>
            <a:xfrm>
              <a:off x="10964353" y="3225034"/>
              <a:ext cx="557722" cy="44127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FD1F7F9-18B6-A2C7-681D-6309CC7B6022}"/>
                </a:ext>
              </a:extLst>
            </p:cNvPr>
            <p:cNvSpPr txBox="1"/>
            <p:nvPr/>
          </p:nvSpPr>
          <p:spPr>
            <a:xfrm>
              <a:off x="10440853" y="3225034"/>
              <a:ext cx="37956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/>
                <a:t>+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2205092-D4A3-263F-D451-A7A985F61051}"/>
                </a:ext>
              </a:extLst>
            </p:cNvPr>
            <p:cNvCxnSpPr/>
            <p:nvPr/>
          </p:nvCxnSpPr>
          <p:spPr>
            <a:xfrm>
              <a:off x="5077777" y="3425089"/>
              <a:ext cx="10696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2F730A-8B3F-D2C1-70E3-395CA902D78F}"/>
                </a:ext>
              </a:extLst>
            </p:cNvPr>
            <p:cNvSpPr txBox="1"/>
            <p:nvPr/>
          </p:nvSpPr>
          <p:spPr>
            <a:xfrm>
              <a:off x="4037696" y="3225034"/>
              <a:ext cx="89614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/>
                <a:t>NADH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348560-319B-281F-00C2-85237EE812F4}"/>
                </a:ext>
              </a:extLst>
            </p:cNvPr>
            <p:cNvSpPr txBox="1"/>
            <p:nvPr/>
          </p:nvSpPr>
          <p:spPr>
            <a:xfrm>
              <a:off x="9400772" y="3225034"/>
              <a:ext cx="89614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/>
                <a:t>NAD</a:t>
              </a:r>
              <a:r>
                <a:rPr lang="en-US" sz="2000" baseline="30000" dirty="0"/>
                <a:t>+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5518095-3D54-8277-6F0B-F1843CE459E1}"/>
                </a:ext>
              </a:extLst>
            </p:cNvPr>
            <p:cNvSpPr txBox="1"/>
            <p:nvPr/>
          </p:nvSpPr>
          <p:spPr>
            <a:xfrm>
              <a:off x="3514199" y="3225034"/>
              <a:ext cx="37956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/>
                <a:t>+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81C2EFF-6435-F50A-235F-7B9529E5D07C}"/>
              </a:ext>
            </a:extLst>
          </p:cNvPr>
          <p:cNvGrpSpPr/>
          <p:nvPr/>
        </p:nvGrpSpPr>
        <p:grpSpPr>
          <a:xfrm>
            <a:off x="4368663" y="4473993"/>
            <a:ext cx="3847677" cy="954107"/>
            <a:chOff x="4223614" y="5034710"/>
            <a:chExt cx="3847677" cy="95410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A08AE4A-5D02-BBF7-555C-C499CF72F069}"/>
                </a:ext>
              </a:extLst>
            </p:cNvPr>
            <p:cNvSpPr txBox="1"/>
            <p:nvPr/>
          </p:nvSpPr>
          <p:spPr>
            <a:xfrm>
              <a:off x="4223614" y="5034710"/>
              <a:ext cx="3847677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/>
                <a:t>[C:0]-[O:1]&gt;&gt;[C:0].[O:1]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EA10D3-F7E5-D32F-095C-99CE5AF824F7}"/>
                </a:ext>
              </a:extLst>
            </p:cNvPr>
            <p:cNvSpPr/>
            <p:nvPr/>
          </p:nvSpPr>
          <p:spPr>
            <a:xfrm>
              <a:off x="4399472" y="5375551"/>
              <a:ext cx="1535501" cy="351096"/>
            </a:xfrm>
            <a:prstGeom prst="rect">
              <a:avLst/>
            </a:prstGeom>
            <a:solidFill>
              <a:srgbClr val="FF1B1B">
                <a:alpha val="50000"/>
              </a:srgbClr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31FEDFE-0184-611F-EF5F-A7B521D0AB50}"/>
                </a:ext>
              </a:extLst>
            </p:cNvPr>
            <p:cNvSpPr/>
            <p:nvPr/>
          </p:nvSpPr>
          <p:spPr>
            <a:xfrm>
              <a:off x="6349042" y="5375551"/>
              <a:ext cx="715992" cy="351096"/>
            </a:xfrm>
            <a:prstGeom prst="rect">
              <a:avLst/>
            </a:prstGeom>
            <a:solidFill>
              <a:srgbClr val="7F7FFF">
                <a:alpha val="50000"/>
              </a:srgbClr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C83794D-405E-596E-415A-7B5E51A0C3A0}"/>
                </a:ext>
              </a:extLst>
            </p:cNvPr>
            <p:cNvSpPr/>
            <p:nvPr/>
          </p:nvSpPr>
          <p:spPr>
            <a:xfrm>
              <a:off x="7151298" y="5375551"/>
              <a:ext cx="733245" cy="351096"/>
            </a:xfrm>
            <a:prstGeom prst="rect">
              <a:avLst/>
            </a:prstGeom>
            <a:solidFill>
              <a:srgbClr val="7FFF7F">
                <a:alpha val="50000"/>
              </a:srgbClr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3560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1834E-F5C3-DD1A-E978-207F93CB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let’s consider CASP without operators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96FE8F-307A-9309-47B6-057FECB9EC28}"/>
              </a:ext>
            </a:extLst>
          </p:cNvPr>
          <p:cNvSpPr/>
          <p:nvPr/>
        </p:nvSpPr>
        <p:spPr>
          <a:xfrm>
            <a:off x="3297155" y="2174208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054C21E-5D67-9B39-225B-F13C437F0082}"/>
              </a:ext>
            </a:extLst>
          </p:cNvPr>
          <p:cNvSpPr/>
          <p:nvPr/>
        </p:nvSpPr>
        <p:spPr>
          <a:xfrm>
            <a:off x="5127849" y="148589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E09F95-60BB-CA82-C7AB-60FFA2219A21}"/>
              </a:ext>
            </a:extLst>
          </p:cNvPr>
          <p:cNvSpPr/>
          <p:nvPr/>
        </p:nvSpPr>
        <p:spPr>
          <a:xfrm>
            <a:off x="5127849" y="2522609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FD2854-6A30-A8E6-E680-C746DA983FE4}"/>
              </a:ext>
            </a:extLst>
          </p:cNvPr>
          <p:cNvSpPr/>
          <p:nvPr/>
        </p:nvSpPr>
        <p:spPr>
          <a:xfrm>
            <a:off x="6094412" y="2520094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0D21FE-B875-21A4-B226-590336D71F69}"/>
              </a:ext>
            </a:extLst>
          </p:cNvPr>
          <p:cNvSpPr/>
          <p:nvPr/>
        </p:nvSpPr>
        <p:spPr>
          <a:xfrm>
            <a:off x="6727458" y="3114063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21CBD9-B68A-0DD4-41E4-3AAA94939C1D}"/>
              </a:ext>
            </a:extLst>
          </p:cNvPr>
          <p:cNvSpPr/>
          <p:nvPr/>
        </p:nvSpPr>
        <p:spPr>
          <a:xfrm>
            <a:off x="7274535" y="2241163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EF5A17-8C82-AE94-900A-39E303D89FCC}"/>
              </a:ext>
            </a:extLst>
          </p:cNvPr>
          <p:cNvSpPr/>
          <p:nvPr/>
        </p:nvSpPr>
        <p:spPr>
          <a:xfrm>
            <a:off x="5276656" y="335834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1CF2A7-7E54-7323-AD26-B90E55E3C2C0}"/>
              </a:ext>
            </a:extLst>
          </p:cNvPr>
          <p:cNvSpPr/>
          <p:nvPr/>
        </p:nvSpPr>
        <p:spPr>
          <a:xfrm>
            <a:off x="4541957" y="4102854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0AD260-9EE0-3B1C-997C-ACFEAA558399}"/>
              </a:ext>
            </a:extLst>
          </p:cNvPr>
          <p:cNvSpPr/>
          <p:nvPr/>
        </p:nvSpPr>
        <p:spPr>
          <a:xfrm>
            <a:off x="3912530" y="376013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D0A966-8B11-FADC-0C04-0D7CD3ABA489}"/>
              </a:ext>
            </a:extLst>
          </p:cNvPr>
          <p:cNvSpPr/>
          <p:nvPr/>
        </p:nvSpPr>
        <p:spPr>
          <a:xfrm>
            <a:off x="3839792" y="444971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F8D455-D9DB-DFA5-4DEE-C2A89AA424B1}"/>
              </a:ext>
            </a:extLst>
          </p:cNvPr>
          <p:cNvSpPr/>
          <p:nvPr/>
        </p:nvSpPr>
        <p:spPr>
          <a:xfrm>
            <a:off x="6027457" y="4059471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B65041-B8AF-2F1B-2E9D-CDD2D6F8E46D}"/>
              </a:ext>
            </a:extLst>
          </p:cNvPr>
          <p:cNvSpPr/>
          <p:nvPr/>
        </p:nvSpPr>
        <p:spPr>
          <a:xfrm>
            <a:off x="6468121" y="4511537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5EE3094-20AE-6479-3058-430ACD212181}"/>
              </a:ext>
            </a:extLst>
          </p:cNvPr>
          <p:cNvSpPr/>
          <p:nvPr/>
        </p:nvSpPr>
        <p:spPr>
          <a:xfrm>
            <a:off x="6002057" y="498919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E2774B-8066-4771-0630-67C65A01FD80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3754355" y="2402808"/>
            <a:ext cx="1373494" cy="348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8B7309-BEDC-5D77-6607-18B2345FA36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5356449" y="1943096"/>
            <a:ext cx="0" cy="579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3CC0D6-0804-1AB9-43C0-2D53BE6A44CD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5585049" y="2748694"/>
            <a:ext cx="509363" cy="25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3FDE32-5FE5-B245-C5BD-71E566667D19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7117703" y="2631408"/>
            <a:ext cx="223787" cy="549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30980B-21D7-A469-D099-FD178185A717}"/>
              </a:ext>
            </a:extLst>
          </p:cNvPr>
          <p:cNvCxnSpPr>
            <a:cxnSpLocks/>
            <a:stCxn id="9" idx="1"/>
            <a:endCxn id="8" idx="5"/>
          </p:cNvCxnSpPr>
          <p:nvPr/>
        </p:nvCxnSpPr>
        <p:spPr>
          <a:xfrm flipH="1" flipV="1">
            <a:off x="6484657" y="2910339"/>
            <a:ext cx="309756" cy="2706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BAD707-54ED-7462-76A7-CACA3D1DE156}"/>
              </a:ext>
            </a:extLst>
          </p:cNvPr>
          <p:cNvCxnSpPr>
            <a:cxnSpLocks/>
            <a:stCxn id="9" idx="2"/>
            <a:endCxn id="11" idx="6"/>
          </p:cNvCxnSpPr>
          <p:nvPr/>
        </p:nvCxnSpPr>
        <p:spPr>
          <a:xfrm flipH="1">
            <a:off x="5733856" y="3342663"/>
            <a:ext cx="993602" cy="2442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4668AD-5390-6D59-4A1C-A0BF77B6EF4C}"/>
              </a:ext>
            </a:extLst>
          </p:cNvPr>
          <p:cNvCxnSpPr>
            <a:cxnSpLocks/>
            <a:stCxn id="15" idx="5"/>
            <a:endCxn id="16" idx="1"/>
          </p:cNvCxnSpPr>
          <p:nvPr/>
        </p:nvCxnSpPr>
        <p:spPr>
          <a:xfrm>
            <a:off x="6417702" y="4449716"/>
            <a:ext cx="117374" cy="128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33D556C-9583-4897-2C66-E3E49AB1EA15}"/>
              </a:ext>
            </a:extLst>
          </p:cNvPr>
          <p:cNvCxnSpPr>
            <a:cxnSpLocks/>
            <a:stCxn id="16" idx="3"/>
            <a:endCxn id="17" idx="7"/>
          </p:cNvCxnSpPr>
          <p:nvPr/>
        </p:nvCxnSpPr>
        <p:spPr>
          <a:xfrm flipH="1">
            <a:off x="6392302" y="4901782"/>
            <a:ext cx="142774" cy="154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E4145FF-4946-C2FF-C5EB-4751B3B834D8}"/>
              </a:ext>
            </a:extLst>
          </p:cNvPr>
          <p:cNvCxnSpPr>
            <a:cxnSpLocks/>
            <a:stCxn id="11" idx="5"/>
            <a:endCxn id="15" idx="1"/>
          </p:cNvCxnSpPr>
          <p:nvPr/>
        </p:nvCxnSpPr>
        <p:spPr>
          <a:xfrm>
            <a:off x="5666901" y="3748591"/>
            <a:ext cx="427511" cy="377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D723FCA-C42D-96FE-600C-D759D998CD8A}"/>
              </a:ext>
            </a:extLst>
          </p:cNvPr>
          <p:cNvCxnSpPr>
            <a:cxnSpLocks/>
            <a:stCxn id="12" idx="7"/>
            <a:endCxn id="11" idx="3"/>
          </p:cNvCxnSpPr>
          <p:nvPr/>
        </p:nvCxnSpPr>
        <p:spPr>
          <a:xfrm flipV="1">
            <a:off x="4932202" y="3748591"/>
            <a:ext cx="411409" cy="421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543081C-A7F6-9154-A7F6-23822C835F9B}"/>
              </a:ext>
            </a:extLst>
          </p:cNvPr>
          <p:cNvCxnSpPr>
            <a:cxnSpLocks/>
            <a:stCxn id="13" idx="5"/>
            <a:endCxn id="12" idx="1"/>
          </p:cNvCxnSpPr>
          <p:nvPr/>
        </p:nvCxnSpPr>
        <p:spPr>
          <a:xfrm>
            <a:off x="4302775" y="4150381"/>
            <a:ext cx="306137" cy="19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54A0B5F-DED4-1183-B346-7DFEE005DCAC}"/>
              </a:ext>
            </a:extLst>
          </p:cNvPr>
          <p:cNvCxnSpPr>
            <a:cxnSpLocks/>
            <a:stCxn id="12" idx="3"/>
            <a:endCxn id="14" idx="6"/>
          </p:cNvCxnSpPr>
          <p:nvPr/>
        </p:nvCxnSpPr>
        <p:spPr>
          <a:xfrm flipH="1">
            <a:off x="4296992" y="4493099"/>
            <a:ext cx="311920" cy="185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6B57EE0-01FF-8B41-5261-7C46837C2CEC}"/>
              </a:ext>
            </a:extLst>
          </p:cNvPr>
          <p:cNvCxnSpPr>
            <a:cxnSpLocks/>
            <a:stCxn id="14" idx="0"/>
            <a:endCxn id="13" idx="4"/>
          </p:cNvCxnSpPr>
          <p:nvPr/>
        </p:nvCxnSpPr>
        <p:spPr>
          <a:xfrm flipV="1">
            <a:off x="4068392" y="4217336"/>
            <a:ext cx="72738" cy="2323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33C0B96-DAA6-D4D7-DE08-59D1CB50F55D}"/>
              </a:ext>
            </a:extLst>
          </p:cNvPr>
          <p:cNvCxnSpPr>
            <a:cxnSpLocks/>
            <a:stCxn id="11" idx="0"/>
            <a:endCxn id="7" idx="4"/>
          </p:cNvCxnSpPr>
          <p:nvPr/>
        </p:nvCxnSpPr>
        <p:spPr>
          <a:xfrm flipH="1" flipV="1">
            <a:off x="5356449" y="2979809"/>
            <a:ext cx="148807" cy="3785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E392F30-CC8D-8D5A-CC31-2392E64DBDAA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2944924" y="2054407"/>
            <a:ext cx="352231" cy="348401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7" name="Picture 2">
            <a:extLst>
              <a:ext uri="{FF2B5EF4-FFF2-40B4-BE49-F238E27FC236}">
                <a16:creationId xmlns:a16="http://schemas.microsoft.com/office/drawing/2014/main" id="{C38D5178-BA3E-EB05-8017-7965B69A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938" y="1611130"/>
            <a:ext cx="1128715" cy="56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13">
            <a:extLst>
              <a:ext uri="{FF2B5EF4-FFF2-40B4-BE49-F238E27FC236}">
                <a16:creationId xmlns:a16="http://schemas.microsoft.com/office/drawing/2014/main" id="{957EC6FC-773B-9EF0-8DBB-F3FFBD59D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994" y="1469327"/>
            <a:ext cx="217930" cy="23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E2B71656-037C-1BB8-0713-0A2504ED21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41" r="12948"/>
          <a:stretch/>
        </p:blipFill>
        <p:spPr>
          <a:xfrm>
            <a:off x="6992276" y="4068871"/>
            <a:ext cx="1251285" cy="562041"/>
          </a:xfrm>
          <a:prstGeom prst="rect">
            <a:avLst/>
          </a:prstGeom>
        </p:spPr>
      </p:pic>
      <p:pic>
        <p:nvPicPr>
          <p:cNvPr id="101" name="Picture 15">
            <a:extLst>
              <a:ext uri="{FF2B5EF4-FFF2-40B4-BE49-F238E27FC236}">
                <a16:creationId xmlns:a16="http://schemas.microsoft.com/office/drawing/2014/main" id="{106AC829-D97A-B6ED-1605-DE68748BD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99" y="3911006"/>
            <a:ext cx="202038" cy="31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7C91F23-6F39-C7F5-AE9A-F335575BB825}"/>
              </a:ext>
            </a:extLst>
          </p:cNvPr>
          <p:cNvCxnSpPr>
            <a:cxnSpLocks/>
            <a:endCxn id="16" idx="6"/>
          </p:cNvCxnSpPr>
          <p:nvPr/>
        </p:nvCxnSpPr>
        <p:spPr>
          <a:xfrm flipH="1">
            <a:off x="6925321" y="4578492"/>
            <a:ext cx="192382" cy="161645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892BA18-3F72-DA85-6ED9-D5A1F19534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58" r="11814"/>
          <a:stretch/>
        </p:blipFill>
        <p:spPr>
          <a:xfrm>
            <a:off x="3657267" y="2953311"/>
            <a:ext cx="1316892" cy="56692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2406EB-B3F6-E9EF-FE76-B2340694E4AD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4846440" y="2912854"/>
            <a:ext cx="348364" cy="192445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F4A30B0-652A-9B4E-186C-CEA0FF6A0271}"/>
              </a:ext>
            </a:extLst>
          </p:cNvPr>
          <p:cNvSpPr txBox="1"/>
          <p:nvPr/>
        </p:nvSpPr>
        <p:spPr>
          <a:xfrm rot="840375">
            <a:off x="3600545" y="2044951"/>
            <a:ext cx="168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Glutamate synthase</a:t>
            </a:r>
          </a:p>
          <a:p>
            <a:pPr algn="ctr"/>
            <a:r>
              <a:rPr lang="en-US" sz="1400" dirty="0"/>
              <a:t>(1.4.1.14)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FA9E227-2C51-2170-A99A-37A5EC9DC077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B775B0-9670-9280-E62A-B84CEB43B89C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9EEA3A0-AE29-CA2B-817D-27FF56141491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1D321A1-26A1-23DC-4FD3-EA950F83890F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08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1834E-F5C3-DD1A-E978-207F93CB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let’s consider CASP without operators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96FE8F-307A-9309-47B6-057FECB9EC28}"/>
              </a:ext>
            </a:extLst>
          </p:cNvPr>
          <p:cNvSpPr/>
          <p:nvPr/>
        </p:nvSpPr>
        <p:spPr>
          <a:xfrm>
            <a:off x="3297155" y="2174208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054C21E-5D67-9B39-225B-F13C437F0082}"/>
              </a:ext>
            </a:extLst>
          </p:cNvPr>
          <p:cNvSpPr/>
          <p:nvPr/>
        </p:nvSpPr>
        <p:spPr>
          <a:xfrm>
            <a:off x="5127849" y="148589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E09F95-60BB-CA82-C7AB-60FFA2219A21}"/>
              </a:ext>
            </a:extLst>
          </p:cNvPr>
          <p:cNvSpPr/>
          <p:nvPr/>
        </p:nvSpPr>
        <p:spPr>
          <a:xfrm>
            <a:off x="5127849" y="2522609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FD2854-6A30-A8E6-E680-C746DA983FE4}"/>
              </a:ext>
            </a:extLst>
          </p:cNvPr>
          <p:cNvSpPr/>
          <p:nvPr/>
        </p:nvSpPr>
        <p:spPr>
          <a:xfrm>
            <a:off x="6094412" y="2520094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0D21FE-B875-21A4-B226-590336D71F69}"/>
              </a:ext>
            </a:extLst>
          </p:cNvPr>
          <p:cNvSpPr/>
          <p:nvPr/>
        </p:nvSpPr>
        <p:spPr>
          <a:xfrm>
            <a:off x="6727458" y="3114063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21CBD9-B68A-0DD4-41E4-3AAA94939C1D}"/>
              </a:ext>
            </a:extLst>
          </p:cNvPr>
          <p:cNvSpPr/>
          <p:nvPr/>
        </p:nvSpPr>
        <p:spPr>
          <a:xfrm>
            <a:off x="7274535" y="2241163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EF5A17-8C82-AE94-900A-39E303D89FCC}"/>
              </a:ext>
            </a:extLst>
          </p:cNvPr>
          <p:cNvSpPr/>
          <p:nvPr/>
        </p:nvSpPr>
        <p:spPr>
          <a:xfrm>
            <a:off x="5276656" y="335834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1CF2A7-7E54-7323-AD26-B90E55E3C2C0}"/>
              </a:ext>
            </a:extLst>
          </p:cNvPr>
          <p:cNvSpPr/>
          <p:nvPr/>
        </p:nvSpPr>
        <p:spPr>
          <a:xfrm>
            <a:off x="4541957" y="4102854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0AD260-9EE0-3B1C-997C-ACFEAA558399}"/>
              </a:ext>
            </a:extLst>
          </p:cNvPr>
          <p:cNvSpPr/>
          <p:nvPr/>
        </p:nvSpPr>
        <p:spPr>
          <a:xfrm>
            <a:off x="3912530" y="376013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D0A966-8B11-FADC-0C04-0D7CD3ABA489}"/>
              </a:ext>
            </a:extLst>
          </p:cNvPr>
          <p:cNvSpPr/>
          <p:nvPr/>
        </p:nvSpPr>
        <p:spPr>
          <a:xfrm>
            <a:off x="3839792" y="444971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F8D455-D9DB-DFA5-4DEE-C2A89AA424B1}"/>
              </a:ext>
            </a:extLst>
          </p:cNvPr>
          <p:cNvSpPr/>
          <p:nvPr/>
        </p:nvSpPr>
        <p:spPr>
          <a:xfrm>
            <a:off x="6027457" y="4059471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B65041-B8AF-2F1B-2E9D-CDD2D6F8E46D}"/>
              </a:ext>
            </a:extLst>
          </p:cNvPr>
          <p:cNvSpPr/>
          <p:nvPr/>
        </p:nvSpPr>
        <p:spPr>
          <a:xfrm>
            <a:off x="6468121" y="4511537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5EE3094-20AE-6479-3058-430ACD212181}"/>
              </a:ext>
            </a:extLst>
          </p:cNvPr>
          <p:cNvSpPr/>
          <p:nvPr/>
        </p:nvSpPr>
        <p:spPr>
          <a:xfrm>
            <a:off x="6002057" y="498919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E2774B-8066-4771-0630-67C65A01FD80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3754355" y="2402808"/>
            <a:ext cx="1373494" cy="348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8B7309-BEDC-5D77-6607-18B2345FA36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5356449" y="1943096"/>
            <a:ext cx="0" cy="579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3CC0D6-0804-1AB9-43C0-2D53BE6A44CD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5585049" y="2748694"/>
            <a:ext cx="509363" cy="25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3FDE32-5FE5-B245-C5BD-71E566667D19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7117703" y="2631408"/>
            <a:ext cx="223787" cy="549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30980B-21D7-A469-D099-FD178185A717}"/>
              </a:ext>
            </a:extLst>
          </p:cNvPr>
          <p:cNvCxnSpPr>
            <a:cxnSpLocks/>
            <a:stCxn id="9" idx="1"/>
            <a:endCxn id="8" idx="5"/>
          </p:cNvCxnSpPr>
          <p:nvPr/>
        </p:nvCxnSpPr>
        <p:spPr>
          <a:xfrm flipH="1" flipV="1">
            <a:off x="6484657" y="2910339"/>
            <a:ext cx="309756" cy="2706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BAD707-54ED-7462-76A7-CACA3D1DE156}"/>
              </a:ext>
            </a:extLst>
          </p:cNvPr>
          <p:cNvCxnSpPr>
            <a:cxnSpLocks/>
            <a:stCxn id="9" idx="2"/>
            <a:endCxn id="11" idx="6"/>
          </p:cNvCxnSpPr>
          <p:nvPr/>
        </p:nvCxnSpPr>
        <p:spPr>
          <a:xfrm flipH="1">
            <a:off x="5733856" y="3342663"/>
            <a:ext cx="993602" cy="2442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4668AD-5390-6D59-4A1C-A0BF77B6EF4C}"/>
              </a:ext>
            </a:extLst>
          </p:cNvPr>
          <p:cNvCxnSpPr>
            <a:cxnSpLocks/>
            <a:stCxn id="15" idx="5"/>
            <a:endCxn id="16" idx="1"/>
          </p:cNvCxnSpPr>
          <p:nvPr/>
        </p:nvCxnSpPr>
        <p:spPr>
          <a:xfrm>
            <a:off x="6417702" y="4449716"/>
            <a:ext cx="117374" cy="128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33D556C-9583-4897-2C66-E3E49AB1EA15}"/>
              </a:ext>
            </a:extLst>
          </p:cNvPr>
          <p:cNvCxnSpPr>
            <a:cxnSpLocks/>
            <a:stCxn id="16" idx="3"/>
            <a:endCxn id="17" idx="7"/>
          </p:cNvCxnSpPr>
          <p:nvPr/>
        </p:nvCxnSpPr>
        <p:spPr>
          <a:xfrm flipH="1">
            <a:off x="6392302" y="4901782"/>
            <a:ext cx="142774" cy="154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E4145FF-4946-C2FF-C5EB-4751B3B834D8}"/>
              </a:ext>
            </a:extLst>
          </p:cNvPr>
          <p:cNvCxnSpPr>
            <a:cxnSpLocks/>
            <a:stCxn id="11" idx="5"/>
            <a:endCxn id="15" idx="1"/>
          </p:cNvCxnSpPr>
          <p:nvPr/>
        </p:nvCxnSpPr>
        <p:spPr>
          <a:xfrm>
            <a:off x="5666901" y="3748591"/>
            <a:ext cx="427511" cy="377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D723FCA-C42D-96FE-600C-D759D998CD8A}"/>
              </a:ext>
            </a:extLst>
          </p:cNvPr>
          <p:cNvCxnSpPr>
            <a:cxnSpLocks/>
            <a:stCxn id="12" idx="7"/>
            <a:endCxn id="11" idx="3"/>
          </p:cNvCxnSpPr>
          <p:nvPr/>
        </p:nvCxnSpPr>
        <p:spPr>
          <a:xfrm flipV="1">
            <a:off x="4932202" y="3748591"/>
            <a:ext cx="411409" cy="421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543081C-A7F6-9154-A7F6-23822C835F9B}"/>
              </a:ext>
            </a:extLst>
          </p:cNvPr>
          <p:cNvCxnSpPr>
            <a:cxnSpLocks/>
            <a:stCxn id="13" idx="5"/>
            <a:endCxn id="12" idx="1"/>
          </p:cNvCxnSpPr>
          <p:nvPr/>
        </p:nvCxnSpPr>
        <p:spPr>
          <a:xfrm>
            <a:off x="4302775" y="4150381"/>
            <a:ext cx="306137" cy="19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54A0B5F-DED4-1183-B346-7DFEE005DCAC}"/>
              </a:ext>
            </a:extLst>
          </p:cNvPr>
          <p:cNvCxnSpPr>
            <a:cxnSpLocks/>
            <a:stCxn id="12" idx="3"/>
            <a:endCxn id="14" idx="6"/>
          </p:cNvCxnSpPr>
          <p:nvPr/>
        </p:nvCxnSpPr>
        <p:spPr>
          <a:xfrm flipH="1">
            <a:off x="4296992" y="4493099"/>
            <a:ext cx="311920" cy="185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6B57EE0-01FF-8B41-5261-7C46837C2CEC}"/>
              </a:ext>
            </a:extLst>
          </p:cNvPr>
          <p:cNvCxnSpPr>
            <a:cxnSpLocks/>
            <a:stCxn id="14" idx="0"/>
            <a:endCxn id="13" idx="4"/>
          </p:cNvCxnSpPr>
          <p:nvPr/>
        </p:nvCxnSpPr>
        <p:spPr>
          <a:xfrm flipV="1">
            <a:off x="4068392" y="4217336"/>
            <a:ext cx="72738" cy="2323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33C0B96-DAA6-D4D7-DE08-59D1CB50F55D}"/>
              </a:ext>
            </a:extLst>
          </p:cNvPr>
          <p:cNvCxnSpPr>
            <a:cxnSpLocks/>
            <a:stCxn id="11" idx="0"/>
            <a:endCxn id="7" idx="4"/>
          </p:cNvCxnSpPr>
          <p:nvPr/>
        </p:nvCxnSpPr>
        <p:spPr>
          <a:xfrm flipH="1" flipV="1">
            <a:off x="5356449" y="2979809"/>
            <a:ext cx="148807" cy="3785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E392F30-CC8D-8D5A-CC31-2392E64DBDAA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2944924" y="2054407"/>
            <a:ext cx="352231" cy="348401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7" name="Picture 2">
            <a:extLst>
              <a:ext uri="{FF2B5EF4-FFF2-40B4-BE49-F238E27FC236}">
                <a16:creationId xmlns:a16="http://schemas.microsoft.com/office/drawing/2014/main" id="{C38D5178-BA3E-EB05-8017-7965B69A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938" y="1611130"/>
            <a:ext cx="1128715" cy="56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13">
            <a:extLst>
              <a:ext uri="{FF2B5EF4-FFF2-40B4-BE49-F238E27FC236}">
                <a16:creationId xmlns:a16="http://schemas.microsoft.com/office/drawing/2014/main" id="{957EC6FC-773B-9EF0-8DBB-F3FFBD59D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994" y="1469327"/>
            <a:ext cx="217930" cy="23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E2B71656-037C-1BB8-0713-0A2504ED21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41" r="12948"/>
          <a:stretch/>
        </p:blipFill>
        <p:spPr>
          <a:xfrm>
            <a:off x="6992276" y="4068871"/>
            <a:ext cx="1251285" cy="562041"/>
          </a:xfrm>
          <a:prstGeom prst="rect">
            <a:avLst/>
          </a:prstGeom>
        </p:spPr>
      </p:pic>
      <p:pic>
        <p:nvPicPr>
          <p:cNvPr id="101" name="Picture 15">
            <a:extLst>
              <a:ext uri="{FF2B5EF4-FFF2-40B4-BE49-F238E27FC236}">
                <a16:creationId xmlns:a16="http://schemas.microsoft.com/office/drawing/2014/main" id="{106AC829-D97A-B6ED-1605-DE68748BD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99" y="3911006"/>
            <a:ext cx="202038" cy="31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7C91F23-6F39-C7F5-AE9A-F335575BB825}"/>
              </a:ext>
            </a:extLst>
          </p:cNvPr>
          <p:cNvCxnSpPr>
            <a:cxnSpLocks/>
            <a:endCxn id="16" idx="6"/>
          </p:cNvCxnSpPr>
          <p:nvPr/>
        </p:nvCxnSpPr>
        <p:spPr>
          <a:xfrm flipH="1">
            <a:off x="6925321" y="4578492"/>
            <a:ext cx="192382" cy="161645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C77266A-FC8A-0E53-0E05-94F5ECB6FB7D}"/>
              </a:ext>
            </a:extLst>
          </p:cNvPr>
          <p:cNvSpPr txBox="1"/>
          <p:nvPr/>
        </p:nvSpPr>
        <p:spPr>
          <a:xfrm>
            <a:off x="1239485" y="5728393"/>
            <a:ext cx="8854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This network of known enzymatic reactions is incomplete…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92BA18-3F72-DA85-6ED9-D5A1F19534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58" r="11814"/>
          <a:stretch/>
        </p:blipFill>
        <p:spPr>
          <a:xfrm>
            <a:off x="3657267" y="2953311"/>
            <a:ext cx="1316892" cy="56692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2406EB-B3F6-E9EF-FE76-B2340694E4AD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4846440" y="2912854"/>
            <a:ext cx="348364" cy="192445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F4A30B0-652A-9B4E-186C-CEA0FF6A0271}"/>
              </a:ext>
            </a:extLst>
          </p:cNvPr>
          <p:cNvSpPr txBox="1"/>
          <p:nvPr/>
        </p:nvSpPr>
        <p:spPr>
          <a:xfrm rot="840375">
            <a:off x="3600545" y="2044951"/>
            <a:ext cx="168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Glutamate synthase</a:t>
            </a:r>
          </a:p>
          <a:p>
            <a:pPr algn="ctr"/>
            <a:r>
              <a:rPr lang="en-US" sz="1400" dirty="0"/>
              <a:t>(1.4.1.14)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FA9E227-2C51-2170-A99A-37A5EC9DC077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B775B0-9670-9280-E62A-B84CEB43B89C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9EEA3A0-AE29-CA2B-817D-27FF56141491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1D321A1-26A1-23DC-4FD3-EA950F83890F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61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9B17CB-CA02-9D8B-F615-C8FDBFF09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794" y="4375803"/>
            <a:ext cx="1645920" cy="548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F2CE95-BB41-A472-5EFE-F25D70A0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One-enzyme-one-substrate gives way to enzyme promiscuity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E16E5-5B18-DA94-66E6-1EB2EE781DFC}"/>
              </a:ext>
            </a:extLst>
          </p:cNvPr>
          <p:cNvSpPr txBox="1"/>
          <p:nvPr/>
        </p:nvSpPr>
        <p:spPr>
          <a:xfrm>
            <a:off x="-11254" y="6070394"/>
            <a:ext cx="254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Tawfik, 2010. Ann. Rev. </a:t>
            </a:r>
            <a:r>
              <a:rPr lang="en-US" sz="1200" dirty="0" err="1"/>
              <a:t>Biochem</a:t>
            </a:r>
            <a:r>
              <a:rPr lang="en-US" sz="1200" dirty="0"/>
              <a:t>.</a:t>
            </a:r>
          </a:p>
          <a:p>
            <a:r>
              <a:rPr lang="en-US" sz="1200" dirty="0"/>
              <a:t>Arnold, 2018. Ang. Chem. Int.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AE92AF-84BB-85A8-C64D-E11D837F80B0}"/>
              </a:ext>
            </a:extLst>
          </p:cNvPr>
          <p:cNvCxnSpPr>
            <a:cxnSpLocks/>
          </p:cNvCxnSpPr>
          <p:nvPr/>
        </p:nvCxnSpPr>
        <p:spPr>
          <a:xfrm flipV="1">
            <a:off x="3073621" y="2141517"/>
            <a:ext cx="0" cy="2110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086A3F-8631-1057-19CB-83123D5B89D6}"/>
              </a:ext>
            </a:extLst>
          </p:cNvPr>
          <p:cNvCxnSpPr>
            <a:cxnSpLocks/>
          </p:cNvCxnSpPr>
          <p:nvPr/>
        </p:nvCxnSpPr>
        <p:spPr>
          <a:xfrm>
            <a:off x="3073621" y="4251671"/>
            <a:ext cx="898019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1DCC67-D027-D035-56F4-9965E10770D3}"/>
              </a:ext>
            </a:extLst>
          </p:cNvPr>
          <p:cNvSpPr txBox="1"/>
          <p:nvPr/>
        </p:nvSpPr>
        <p:spPr>
          <a:xfrm>
            <a:off x="2010730" y="1987627"/>
            <a:ext cx="1062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/>
              <a:t>K</a:t>
            </a:r>
            <a:r>
              <a:rPr lang="en-US" sz="1600" b="1" baseline="-25000" dirty="0" err="1"/>
              <a:t>cat</a:t>
            </a:r>
            <a:r>
              <a:rPr lang="en-US" sz="1600" b="1" dirty="0"/>
              <a:t> / K</a:t>
            </a:r>
            <a:r>
              <a:rPr lang="en-US" sz="1600" b="1" baseline="-25000" dirty="0"/>
              <a:t>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5B0E1-D29C-A011-C959-FF860F8D1036}"/>
              </a:ext>
            </a:extLst>
          </p:cNvPr>
          <p:cNvSpPr/>
          <p:nvPr/>
        </p:nvSpPr>
        <p:spPr>
          <a:xfrm>
            <a:off x="3459754" y="2640725"/>
            <a:ext cx="58172" cy="1610946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7C2791-FF4D-FF79-7CA9-449ED8E7E1FC}"/>
              </a:ext>
            </a:extLst>
          </p:cNvPr>
          <p:cNvSpPr txBox="1"/>
          <p:nvPr/>
        </p:nvSpPr>
        <p:spPr>
          <a:xfrm>
            <a:off x="1758853" y="1497313"/>
            <a:ext cx="364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Enzyme: </a:t>
            </a:r>
            <a:r>
              <a:rPr lang="en-US" u="sng" dirty="0" err="1"/>
              <a:t>NICar</a:t>
            </a:r>
            <a:endParaRPr lang="en-US" u="sng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DFC5B82-63BB-8723-3825-2B595FD0731B}"/>
              </a:ext>
            </a:extLst>
          </p:cNvPr>
          <p:cNvSpPr/>
          <p:nvPr/>
        </p:nvSpPr>
        <p:spPr>
          <a:xfrm>
            <a:off x="1540381" y="1020806"/>
            <a:ext cx="4273821" cy="33854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ILLUSTRATIVE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0945978-7109-745C-0FD1-DAF9D57A654C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2F6770-9916-80B2-5BF7-3D9C2DBA604E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13F447-90F4-A3DD-38FE-EC340A6E5FF8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1C0E082-B4A0-19A0-75C7-1C17548FA766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135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33BEC47-C0BF-CFE6-560C-19D148578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68" y="5202314"/>
            <a:ext cx="1645920" cy="548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9B17CB-CA02-9D8B-F615-C8FDBFF09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71" y="4452673"/>
            <a:ext cx="1645920" cy="548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F2CE95-BB41-A472-5EFE-F25D70A0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One-enzyme-one-substrate gives way to enzyme promiscuity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E16E5-5B18-DA94-66E6-1EB2EE781DFC}"/>
              </a:ext>
            </a:extLst>
          </p:cNvPr>
          <p:cNvSpPr txBox="1"/>
          <p:nvPr/>
        </p:nvSpPr>
        <p:spPr>
          <a:xfrm>
            <a:off x="-11254" y="6070394"/>
            <a:ext cx="254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Tawfik, 2010. Ann. Rev. </a:t>
            </a:r>
            <a:r>
              <a:rPr lang="en-US" sz="1200" dirty="0" err="1"/>
              <a:t>Biochem</a:t>
            </a:r>
            <a:r>
              <a:rPr lang="en-US" sz="1200" dirty="0"/>
              <a:t>.</a:t>
            </a:r>
          </a:p>
          <a:p>
            <a:r>
              <a:rPr lang="en-US" sz="1200" dirty="0"/>
              <a:t>Arnold, 2018. Ang. Chem. Int.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AE92AF-84BB-85A8-C64D-E11D837F80B0}"/>
              </a:ext>
            </a:extLst>
          </p:cNvPr>
          <p:cNvCxnSpPr>
            <a:cxnSpLocks/>
          </p:cNvCxnSpPr>
          <p:nvPr/>
        </p:nvCxnSpPr>
        <p:spPr>
          <a:xfrm flipV="1">
            <a:off x="1540381" y="2141517"/>
            <a:ext cx="0" cy="2110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086A3F-8631-1057-19CB-83123D5B89D6}"/>
              </a:ext>
            </a:extLst>
          </p:cNvPr>
          <p:cNvCxnSpPr>
            <a:cxnSpLocks/>
          </p:cNvCxnSpPr>
          <p:nvPr/>
        </p:nvCxnSpPr>
        <p:spPr>
          <a:xfrm>
            <a:off x="1540381" y="4251671"/>
            <a:ext cx="42026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1DCC67-D027-D035-56F4-9965E10770D3}"/>
              </a:ext>
            </a:extLst>
          </p:cNvPr>
          <p:cNvSpPr txBox="1"/>
          <p:nvPr/>
        </p:nvSpPr>
        <p:spPr>
          <a:xfrm>
            <a:off x="477490" y="1987627"/>
            <a:ext cx="1062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/>
              <a:t>K</a:t>
            </a:r>
            <a:r>
              <a:rPr lang="en-US" sz="1600" b="1" baseline="-25000" dirty="0" err="1"/>
              <a:t>cat</a:t>
            </a:r>
            <a:r>
              <a:rPr lang="en-US" sz="1600" b="1" dirty="0"/>
              <a:t> / K</a:t>
            </a:r>
            <a:r>
              <a:rPr lang="en-US" sz="1600" b="1" baseline="-25000" dirty="0"/>
              <a:t>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1AE9F-32A8-13C5-8252-DDD819588849}"/>
              </a:ext>
            </a:extLst>
          </p:cNvPr>
          <p:cNvSpPr txBox="1"/>
          <p:nvPr/>
        </p:nvSpPr>
        <p:spPr>
          <a:xfrm>
            <a:off x="4634493" y="4363504"/>
            <a:ext cx="1108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Substrate structure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5B0E1-D29C-A011-C959-FF860F8D1036}"/>
              </a:ext>
            </a:extLst>
          </p:cNvPr>
          <p:cNvSpPr/>
          <p:nvPr/>
        </p:nvSpPr>
        <p:spPr>
          <a:xfrm>
            <a:off x="1926514" y="2640725"/>
            <a:ext cx="58172" cy="1610946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311362-F112-3825-1997-CC352BDB8779}"/>
              </a:ext>
            </a:extLst>
          </p:cNvPr>
          <p:cNvSpPr/>
          <p:nvPr/>
        </p:nvSpPr>
        <p:spPr>
          <a:xfrm>
            <a:off x="2264652" y="3119358"/>
            <a:ext cx="58172" cy="1132313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E6EAFD-80B0-E08E-22A4-42567B4CA973}"/>
              </a:ext>
            </a:extLst>
          </p:cNvPr>
          <p:cNvSpPr/>
          <p:nvPr/>
        </p:nvSpPr>
        <p:spPr>
          <a:xfrm>
            <a:off x="2672552" y="3486070"/>
            <a:ext cx="58172" cy="765602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6F460E-6558-7EFA-98A7-C6F567BFA08A}"/>
              </a:ext>
            </a:extLst>
          </p:cNvPr>
          <p:cNvSpPr/>
          <p:nvPr/>
        </p:nvSpPr>
        <p:spPr>
          <a:xfrm>
            <a:off x="2981620" y="3664664"/>
            <a:ext cx="58172" cy="587007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13A37C-79BD-F604-D1CD-41EB0DAB8D0F}"/>
              </a:ext>
            </a:extLst>
          </p:cNvPr>
          <p:cNvSpPr/>
          <p:nvPr/>
        </p:nvSpPr>
        <p:spPr>
          <a:xfrm>
            <a:off x="3552771" y="3764675"/>
            <a:ext cx="58172" cy="486995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135111-2125-70C8-B425-BC1EBB8CF45B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632309" y="4251671"/>
            <a:ext cx="323291" cy="465159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39BCF145-44B2-C25A-F618-5210A45FE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706" y="4633350"/>
            <a:ext cx="1241587" cy="61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1E3C28-F19D-7C79-BAA6-643765C81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538" y="5363444"/>
            <a:ext cx="1645920" cy="54864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098C20-07CB-C370-1A4C-AE6A71DD0937}"/>
              </a:ext>
            </a:extLst>
          </p:cNvPr>
          <p:cNvCxnSpPr>
            <a:cxnSpLocks/>
            <a:stCxn id="8" idx="0"/>
            <a:endCxn id="20" idx="2"/>
          </p:cNvCxnSpPr>
          <p:nvPr/>
        </p:nvCxnSpPr>
        <p:spPr>
          <a:xfrm flipV="1">
            <a:off x="2082628" y="4251671"/>
            <a:ext cx="211110" cy="95064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566A397-40AF-C064-7C7E-ECAECBF1BD8B}"/>
              </a:ext>
            </a:extLst>
          </p:cNvPr>
          <p:cNvCxnSpPr>
            <a:cxnSpLocks/>
            <a:stCxn id="26" idx="0"/>
            <a:endCxn id="21" idx="2"/>
          </p:cNvCxnSpPr>
          <p:nvPr/>
        </p:nvCxnSpPr>
        <p:spPr>
          <a:xfrm flipH="1" flipV="1">
            <a:off x="2701638" y="4251672"/>
            <a:ext cx="315862" cy="381678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92EF867-9535-26F5-21DE-15A76E01A5CB}"/>
              </a:ext>
            </a:extLst>
          </p:cNvPr>
          <p:cNvCxnSpPr>
            <a:cxnSpLocks/>
            <a:stCxn id="10" idx="0"/>
            <a:endCxn id="23" idx="2"/>
          </p:cNvCxnSpPr>
          <p:nvPr/>
        </p:nvCxnSpPr>
        <p:spPr>
          <a:xfrm flipH="1" flipV="1">
            <a:off x="3581857" y="4251670"/>
            <a:ext cx="350641" cy="1111774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87C2791-FF4D-FF79-7CA9-449ED8E7E1FC}"/>
              </a:ext>
            </a:extLst>
          </p:cNvPr>
          <p:cNvSpPr txBox="1"/>
          <p:nvPr/>
        </p:nvSpPr>
        <p:spPr>
          <a:xfrm>
            <a:off x="1758853" y="1497313"/>
            <a:ext cx="364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Enzyme: </a:t>
            </a:r>
            <a:r>
              <a:rPr lang="en-US" u="sng" dirty="0" err="1"/>
              <a:t>NICar</a:t>
            </a:r>
            <a:endParaRPr lang="en-US" u="sng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FDD862-EEDA-991B-DF2D-102F13227865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B58FF09-62F9-D51E-B2D6-D54CAFD660D9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F750BD-5B40-02F2-63B6-6EA9BD803CAD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EBB8A15-CA29-2C7D-CFFD-ED3475C422C1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F15348-97BD-32A6-3313-06E450BFBAE8}"/>
              </a:ext>
            </a:extLst>
          </p:cNvPr>
          <p:cNvSpPr/>
          <p:nvPr/>
        </p:nvSpPr>
        <p:spPr>
          <a:xfrm>
            <a:off x="1540381" y="1020806"/>
            <a:ext cx="4273821" cy="33854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ILLUSTRATIVE</a:t>
            </a:r>
          </a:p>
        </p:txBody>
      </p:sp>
    </p:spTree>
    <p:extLst>
      <p:ext uri="{BB962C8B-B14F-4D97-AF65-F5344CB8AC3E}">
        <p14:creationId xmlns:p14="http://schemas.microsoft.com/office/powerpoint/2010/main" val="4127235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33BEC47-C0BF-CFE6-560C-19D148578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68" y="5202314"/>
            <a:ext cx="1645920" cy="548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9B17CB-CA02-9D8B-F615-C8FDBFF09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71" y="4452673"/>
            <a:ext cx="1645920" cy="548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F2CE95-BB41-A472-5EFE-F25D70A0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One-enzyme-one-substrate gives way to enzyme promiscuity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E16E5-5B18-DA94-66E6-1EB2EE781DFC}"/>
              </a:ext>
            </a:extLst>
          </p:cNvPr>
          <p:cNvSpPr txBox="1"/>
          <p:nvPr/>
        </p:nvSpPr>
        <p:spPr>
          <a:xfrm>
            <a:off x="-11254" y="6070394"/>
            <a:ext cx="254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Tawfik, 2010. Ann. Rev. </a:t>
            </a:r>
            <a:r>
              <a:rPr lang="en-US" sz="1200" dirty="0" err="1"/>
              <a:t>Biochem</a:t>
            </a:r>
            <a:r>
              <a:rPr lang="en-US" sz="1200" dirty="0"/>
              <a:t>.</a:t>
            </a:r>
          </a:p>
          <a:p>
            <a:r>
              <a:rPr lang="en-US" sz="1200" dirty="0"/>
              <a:t>Arnold, 2018. Ang. Chem. Int.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AE92AF-84BB-85A8-C64D-E11D837F80B0}"/>
              </a:ext>
            </a:extLst>
          </p:cNvPr>
          <p:cNvCxnSpPr>
            <a:cxnSpLocks/>
          </p:cNvCxnSpPr>
          <p:nvPr/>
        </p:nvCxnSpPr>
        <p:spPr>
          <a:xfrm flipV="1">
            <a:off x="1540381" y="2141517"/>
            <a:ext cx="0" cy="2110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086A3F-8631-1057-19CB-83123D5B89D6}"/>
              </a:ext>
            </a:extLst>
          </p:cNvPr>
          <p:cNvCxnSpPr>
            <a:cxnSpLocks/>
          </p:cNvCxnSpPr>
          <p:nvPr/>
        </p:nvCxnSpPr>
        <p:spPr>
          <a:xfrm>
            <a:off x="1540381" y="4251671"/>
            <a:ext cx="42026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1DCC67-D027-D035-56F4-9965E10770D3}"/>
              </a:ext>
            </a:extLst>
          </p:cNvPr>
          <p:cNvSpPr txBox="1"/>
          <p:nvPr/>
        </p:nvSpPr>
        <p:spPr>
          <a:xfrm>
            <a:off x="477490" y="1987627"/>
            <a:ext cx="1062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/>
              <a:t>K</a:t>
            </a:r>
            <a:r>
              <a:rPr lang="en-US" sz="1600" b="1" baseline="-25000" dirty="0" err="1"/>
              <a:t>cat</a:t>
            </a:r>
            <a:r>
              <a:rPr lang="en-US" sz="1600" b="1" dirty="0"/>
              <a:t> / K</a:t>
            </a:r>
            <a:r>
              <a:rPr lang="en-US" sz="1600" b="1" baseline="-25000" dirty="0"/>
              <a:t>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1AE9F-32A8-13C5-8252-DDD819588849}"/>
              </a:ext>
            </a:extLst>
          </p:cNvPr>
          <p:cNvSpPr txBox="1"/>
          <p:nvPr/>
        </p:nvSpPr>
        <p:spPr>
          <a:xfrm>
            <a:off x="4634493" y="4363504"/>
            <a:ext cx="1108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Substrate structure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5B0E1-D29C-A011-C959-FF860F8D1036}"/>
              </a:ext>
            </a:extLst>
          </p:cNvPr>
          <p:cNvSpPr/>
          <p:nvPr/>
        </p:nvSpPr>
        <p:spPr>
          <a:xfrm>
            <a:off x="1926514" y="2640725"/>
            <a:ext cx="58172" cy="1610946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311362-F112-3825-1997-CC352BDB8779}"/>
              </a:ext>
            </a:extLst>
          </p:cNvPr>
          <p:cNvSpPr/>
          <p:nvPr/>
        </p:nvSpPr>
        <p:spPr>
          <a:xfrm>
            <a:off x="2264652" y="3119358"/>
            <a:ext cx="58172" cy="1132313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E6EAFD-80B0-E08E-22A4-42567B4CA973}"/>
              </a:ext>
            </a:extLst>
          </p:cNvPr>
          <p:cNvSpPr/>
          <p:nvPr/>
        </p:nvSpPr>
        <p:spPr>
          <a:xfrm>
            <a:off x="2672552" y="3486070"/>
            <a:ext cx="58172" cy="765602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6F460E-6558-7EFA-98A7-C6F567BFA08A}"/>
              </a:ext>
            </a:extLst>
          </p:cNvPr>
          <p:cNvSpPr/>
          <p:nvPr/>
        </p:nvSpPr>
        <p:spPr>
          <a:xfrm>
            <a:off x="2981620" y="3664664"/>
            <a:ext cx="58172" cy="587007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13A37C-79BD-F604-D1CD-41EB0DAB8D0F}"/>
              </a:ext>
            </a:extLst>
          </p:cNvPr>
          <p:cNvSpPr/>
          <p:nvPr/>
        </p:nvSpPr>
        <p:spPr>
          <a:xfrm>
            <a:off x="3552771" y="3764675"/>
            <a:ext cx="58172" cy="486995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135111-2125-70C8-B425-BC1EBB8CF45B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632309" y="4251671"/>
            <a:ext cx="323291" cy="465159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39BCF145-44B2-C25A-F618-5210A45FE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706" y="4633350"/>
            <a:ext cx="1241587" cy="61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DA087F-AF5D-DF8A-000F-DF06132FB4CD}"/>
              </a:ext>
            </a:extLst>
          </p:cNvPr>
          <p:cNvSpPr txBox="1"/>
          <p:nvPr/>
        </p:nvSpPr>
        <p:spPr>
          <a:xfrm>
            <a:off x="6519406" y="2061136"/>
            <a:ext cx="43190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Enzymes catalyze reactions on more than one substrate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Catalytic efficiency is similar for structurally similar substrates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1E3C28-F19D-7C79-BAA6-643765C81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538" y="5363444"/>
            <a:ext cx="1645920" cy="54864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098C20-07CB-C370-1A4C-AE6A71DD0937}"/>
              </a:ext>
            </a:extLst>
          </p:cNvPr>
          <p:cNvCxnSpPr>
            <a:cxnSpLocks/>
            <a:stCxn id="8" idx="0"/>
            <a:endCxn id="20" idx="2"/>
          </p:cNvCxnSpPr>
          <p:nvPr/>
        </p:nvCxnSpPr>
        <p:spPr>
          <a:xfrm flipV="1">
            <a:off x="2082628" y="4251671"/>
            <a:ext cx="211110" cy="95064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566A397-40AF-C064-7C7E-ECAECBF1BD8B}"/>
              </a:ext>
            </a:extLst>
          </p:cNvPr>
          <p:cNvCxnSpPr>
            <a:cxnSpLocks/>
            <a:stCxn id="26" idx="0"/>
            <a:endCxn id="21" idx="2"/>
          </p:cNvCxnSpPr>
          <p:nvPr/>
        </p:nvCxnSpPr>
        <p:spPr>
          <a:xfrm flipH="1" flipV="1">
            <a:off x="2701638" y="4251672"/>
            <a:ext cx="315862" cy="381678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92EF867-9535-26F5-21DE-15A76E01A5CB}"/>
              </a:ext>
            </a:extLst>
          </p:cNvPr>
          <p:cNvCxnSpPr>
            <a:cxnSpLocks/>
            <a:stCxn id="10" idx="0"/>
            <a:endCxn id="23" idx="2"/>
          </p:cNvCxnSpPr>
          <p:nvPr/>
        </p:nvCxnSpPr>
        <p:spPr>
          <a:xfrm flipH="1" flipV="1">
            <a:off x="3581857" y="4251670"/>
            <a:ext cx="350641" cy="1111774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87C2791-FF4D-FF79-7CA9-449ED8E7E1FC}"/>
              </a:ext>
            </a:extLst>
          </p:cNvPr>
          <p:cNvSpPr txBox="1"/>
          <p:nvPr/>
        </p:nvSpPr>
        <p:spPr>
          <a:xfrm>
            <a:off x="1758853" y="1497313"/>
            <a:ext cx="364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Enzyme: </a:t>
            </a:r>
            <a:r>
              <a:rPr lang="en-US" u="sng" dirty="0" err="1"/>
              <a:t>NICar</a:t>
            </a:r>
            <a:endParaRPr lang="en-US" u="sng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FDD862-EEDA-991B-DF2D-102F13227865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B58FF09-62F9-D51E-B2D6-D54CAFD660D9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F750BD-5B40-02F2-63B6-6EA9BD803CAD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EBB8A15-CA29-2C7D-CFFD-ED3475C422C1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F15348-97BD-32A6-3313-06E450BFBAE8}"/>
              </a:ext>
            </a:extLst>
          </p:cNvPr>
          <p:cNvSpPr/>
          <p:nvPr/>
        </p:nvSpPr>
        <p:spPr>
          <a:xfrm>
            <a:off x="1540381" y="1020806"/>
            <a:ext cx="4273821" cy="33854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ILLUSTRATIVE</a:t>
            </a:r>
          </a:p>
        </p:txBody>
      </p:sp>
    </p:spTree>
    <p:extLst>
      <p:ext uri="{BB962C8B-B14F-4D97-AF65-F5344CB8AC3E}">
        <p14:creationId xmlns:p14="http://schemas.microsoft.com/office/powerpoint/2010/main" val="1606346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33BEC47-C0BF-CFE6-560C-19D148578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68" y="5202314"/>
            <a:ext cx="1645920" cy="548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9B17CB-CA02-9D8B-F615-C8FDBFF09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71" y="4452673"/>
            <a:ext cx="1645920" cy="548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F2CE95-BB41-A472-5EFE-F25D70A0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One-enzyme-one-substrate gives way to enzyme promiscuity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E16E5-5B18-DA94-66E6-1EB2EE781DFC}"/>
              </a:ext>
            </a:extLst>
          </p:cNvPr>
          <p:cNvSpPr txBox="1"/>
          <p:nvPr/>
        </p:nvSpPr>
        <p:spPr>
          <a:xfrm>
            <a:off x="-11254" y="6070394"/>
            <a:ext cx="254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Tawfik, 2010. Ann. Rev. </a:t>
            </a:r>
            <a:r>
              <a:rPr lang="en-US" sz="1200" dirty="0" err="1"/>
              <a:t>Biochem</a:t>
            </a:r>
            <a:r>
              <a:rPr lang="en-US" sz="1200" dirty="0"/>
              <a:t>.</a:t>
            </a:r>
          </a:p>
          <a:p>
            <a:r>
              <a:rPr lang="en-US" sz="1200" dirty="0"/>
              <a:t>Arnold, 2018. Ang. Chem. Int.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AE92AF-84BB-85A8-C64D-E11D837F80B0}"/>
              </a:ext>
            </a:extLst>
          </p:cNvPr>
          <p:cNvCxnSpPr>
            <a:cxnSpLocks/>
          </p:cNvCxnSpPr>
          <p:nvPr/>
        </p:nvCxnSpPr>
        <p:spPr>
          <a:xfrm flipV="1">
            <a:off x="1540381" y="2141517"/>
            <a:ext cx="0" cy="2110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086A3F-8631-1057-19CB-83123D5B89D6}"/>
              </a:ext>
            </a:extLst>
          </p:cNvPr>
          <p:cNvCxnSpPr>
            <a:cxnSpLocks/>
          </p:cNvCxnSpPr>
          <p:nvPr/>
        </p:nvCxnSpPr>
        <p:spPr>
          <a:xfrm>
            <a:off x="1540381" y="4251671"/>
            <a:ext cx="42026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1DCC67-D027-D035-56F4-9965E10770D3}"/>
              </a:ext>
            </a:extLst>
          </p:cNvPr>
          <p:cNvSpPr txBox="1"/>
          <p:nvPr/>
        </p:nvSpPr>
        <p:spPr>
          <a:xfrm>
            <a:off x="477490" y="1987627"/>
            <a:ext cx="1062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/>
              <a:t>K</a:t>
            </a:r>
            <a:r>
              <a:rPr lang="en-US" sz="1600" b="1" baseline="-25000" dirty="0" err="1"/>
              <a:t>cat</a:t>
            </a:r>
            <a:r>
              <a:rPr lang="en-US" sz="1600" b="1" dirty="0"/>
              <a:t> / K</a:t>
            </a:r>
            <a:r>
              <a:rPr lang="en-US" sz="1600" b="1" baseline="-25000" dirty="0"/>
              <a:t>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1AE9F-32A8-13C5-8252-DDD819588849}"/>
              </a:ext>
            </a:extLst>
          </p:cNvPr>
          <p:cNvSpPr txBox="1"/>
          <p:nvPr/>
        </p:nvSpPr>
        <p:spPr>
          <a:xfrm>
            <a:off x="4634493" y="4363504"/>
            <a:ext cx="1108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Substrate structure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5B0E1-D29C-A011-C959-FF860F8D1036}"/>
              </a:ext>
            </a:extLst>
          </p:cNvPr>
          <p:cNvSpPr/>
          <p:nvPr/>
        </p:nvSpPr>
        <p:spPr>
          <a:xfrm>
            <a:off x="1926514" y="2640725"/>
            <a:ext cx="58172" cy="1610946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311362-F112-3825-1997-CC352BDB8779}"/>
              </a:ext>
            </a:extLst>
          </p:cNvPr>
          <p:cNvSpPr/>
          <p:nvPr/>
        </p:nvSpPr>
        <p:spPr>
          <a:xfrm>
            <a:off x="2264652" y="3119358"/>
            <a:ext cx="58172" cy="1132313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E6EAFD-80B0-E08E-22A4-42567B4CA973}"/>
              </a:ext>
            </a:extLst>
          </p:cNvPr>
          <p:cNvSpPr/>
          <p:nvPr/>
        </p:nvSpPr>
        <p:spPr>
          <a:xfrm>
            <a:off x="2672552" y="3486070"/>
            <a:ext cx="58172" cy="765602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6F460E-6558-7EFA-98A7-C6F567BFA08A}"/>
              </a:ext>
            </a:extLst>
          </p:cNvPr>
          <p:cNvSpPr/>
          <p:nvPr/>
        </p:nvSpPr>
        <p:spPr>
          <a:xfrm>
            <a:off x="2981620" y="3664664"/>
            <a:ext cx="58172" cy="587007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13A37C-79BD-F604-D1CD-41EB0DAB8D0F}"/>
              </a:ext>
            </a:extLst>
          </p:cNvPr>
          <p:cNvSpPr/>
          <p:nvPr/>
        </p:nvSpPr>
        <p:spPr>
          <a:xfrm>
            <a:off x="3552771" y="3764675"/>
            <a:ext cx="58172" cy="486995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135111-2125-70C8-B425-BC1EBB8CF45B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632309" y="4251671"/>
            <a:ext cx="323291" cy="465159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39BCF145-44B2-C25A-F618-5210A45FE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706" y="4633350"/>
            <a:ext cx="1241587" cy="61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DA087F-AF5D-DF8A-000F-DF06132FB4CD}"/>
              </a:ext>
            </a:extLst>
          </p:cNvPr>
          <p:cNvSpPr txBox="1"/>
          <p:nvPr/>
        </p:nvSpPr>
        <p:spPr>
          <a:xfrm>
            <a:off x="6519406" y="2061136"/>
            <a:ext cx="43190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Enzymes catalyze reactions on more than one substrate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Catalytic efficiency is similar for structurally similar substrates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1E3C28-F19D-7C79-BAA6-643765C81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538" y="5363444"/>
            <a:ext cx="1645920" cy="54864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098C20-07CB-C370-1A4C-AE6A71DD0937}"/>
              </a:ext>
            </a:extLst>
          </p:cNvPr>
          <p:cNvCxnSpPr>
            <a:cxnSpLocks/>
            <a:stCxn id="8" idx="0"/>
            <a:endCxn id="20" idx="2"/>
          </p:cNvCxnSpPr>
          <p:nvPr/>
        </p:nvCxnSpPr>
        <p:spPr>
          <a:xfrm flipV="1">
            <a:off x="2082628" y="4251671"/>
            <a:ext cx="211110" cy="95064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566A397-40AF-C064-7C7E-ECAECBF1BD8B}"/>
              </a:ext>
            </a:extLst>
          </p:cNvPr>
          <p:cNvCxnSpPr>
            <a:cxnSpLocks/>
            <a:stCxn id="26" idx="0"/>
            <a:endCxn id="21" idx="2"/>
          </p:cNvCxnSpPr>
          <p:nvPr/>
        </p:nvCxnSpPr>
        <p:spPr>
          <a:xfrm flipH="1" flipV="1">
            <a:off x="2701638" y="4251672"/>
            <a:ext cx="315862" cy="381678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92EF867-9535-26F5-21DE-15A76E01A5CB}"/>
              </a:ext>
            </a:extLst>
          </p:cNvPr>
          <p:cNvCxnSpPr>
            <a:cxnSpLocks/>
            <a:stCxn id="10" idx="0"/>
            <a:endCxn id="23" idx="2"/>
          </p:cNvCxnSpPr>
          <p:nvPr/>
        </p:nvCxnSpPr>
        <p:spPr>
          <a:xfrm flipH="1" flipV="1">
            <a:off x="3581857" y="4251670"/>
            <a:ext cx="350641" cy="1111774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87C2791-FF4D-FF79-7CA9-449ED8E7E1FC}"/>
              </a:ext>
            </a:extLst>
          </p:cNvPr>
          <p:cNvSpPr txBox="1"/>
          <p:nvPr/>
        </p:nvSpPr>
        <p:spPr>
          <a:xfrm>
            <a:off x="1758853" y="1497313"/>
            <a:ext cx="364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Enzyme: </a:t>
            </a:r>
            <a:r>
              <a:rPr lang="en-US" u="sng" dirty="0" err="1"/>
              <a:t>NICar</a:t>
            </a:r>
            <a:endParaRPr lang="en-US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D62FFC-6C32-BCD1-D581-2CD762800039}"/>
              </a:ext>
            </a:extLst>
          </p:cNvPr>
          <p:cNvSpPr/>
          <p:nvPr/>
        </p:nvSpPr>
        <p:spPr>
          <a:xfrm>
            <a:off x="2672552" y="3074113"/>
            <a:ext cx="58172" cy="411956"/>
          </a:xfrm>
          <a:prstGeom prst="rect">
            <a:avLst/>
          </a:prstGeom>
          <a:pattFill prst="ltUpDiag">
            <a:fgClr>
              <a:srgbClr val="C00000"/>
            </a:fgClr>
            <a:bgClr>
              <a:schemeClr val="bg1"/>
            </a:bgClr>
          </a:patt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FEA2B3-558C-537A-8278-7191F4DC8B10}"/>
              </a:ext>
            </a:extLst>
          </p:cNvPr>
          <p:cNvCxnSpPr>
            <a:cxnSpLocks/>
          </p:cNvCxnSpPr>
          <p:nvPr/>
        </p:nvCxnSpPr>
        <p:spPr>
          <a:xfrm flipV="1">
            <a:off x="2790825" y="3181269"/>
            <a:ext cx="0" cy="304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7D8732C-E6A7-BE05-6751-299D09C74C5C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EC77C17-97BC-E0FC-22C2-01DB15E76A5B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B019B4-BEFE-7831-7387-565F082B5D56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A091C-2563-2F3D-C5D6-4D554ED7A07A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3BA370-6FEF-7AA5-A847-9F94B1C30B71}"/>
              </a:ext>
            </a:extLst>
          </p:cNvPr>
          <p:cNvSpPr/>
          <p:nvPr/>
        </p:nvSpPr>
        <p:spPr>
          <a:xfrm>
            <a:off x="1540381" y="1020806"/>
            <a:ext cx="4273821" cy="33854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ILLUSTRATIVE</a:t>
            </a:r>
          </a:p>
        </p:txBody>
      </p:sp>
    </p:spTree>
    <p:extLst>
      <p:ext uri="{BB962C8B-B14F-4D97-AF65-F5344CB8AC3E}">
        <p14:creationId xmlns:p14="http://schemas.microsoft.com/office/powerpoint/2010/main" val="3533025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1834E-F5C3-DD1A-E978-207F93CB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now look at operators; consider this reaction for example</a:t>
            </a:r>
            <a:endParaRPr lang="en-US" i="1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928B8CB-DFF1-C3D2-F63A-098B26965368}"/>
              </a:ext>
            </a:extLst>
          </p:cNvPr>
          <p:cNvGrpSpPr/>
          <p:nvPr/>
        </p:nvGrpSpPr>
        <p:grpSpPr>
          <a:xfrm>
            <a:off x="535781" y="2153908"/>
            <a:ext cx="11117261" cy="1428750"/>
            <a:chOff x="404814" y="2714625"/>
            <a:chExt cx="11117261" cy="142875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BC7FAF-9F31-D3AF-89CB-8F9269EBB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556" r="15259"/>
            <a:stretch/>
          </p:blipFill>
          <p:spPr>
            <a:xfrm>
              <a:off x="404814" y="2714625"/>
              <a:ext cx="2965450" cy="142875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A7AEB59-7995-E32A-0C73-32B3C1AD9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001" b="29499"/>
            <a:stretch/>
          </p:blipFill>
          <p:spPr>
            <a:xfrm>
              <a:off x="6291387" y="2725765"/>
              <a:ext cx="2965450" cy="140647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43892E8-3FB8-3B02-84F2-A5232BCA3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608" t="29975" r="21851" b="30881"/>
            <a:stretch/>
          </p:blipFill>
          <p:spPr>
            <a:xfrm>
              <a:off x="10964353" y="3225034"/>
              <a:ext cx="557722" cy="44127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FD1F7F9-18B6-A2C7-681D-6309CC7B6022}"/>
                </a:ext>
              </a:extLst>
            </p:cNvPr>
            <p:cNvSpPr txBox="1"/>
            <p:nvPr/>
          </p:nvSpPr>
          <p:spPr>
            <a:xfrm>
              <a:off x="10440853" y="3225034"/>
              <a:ext cx="37956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/>
                <a:t>+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2205092-D4A3-263F-D451-A7A985F61051}"/>
                </a:ext>
              </a:extLst>
            </p:cNvPr>
            <p:cNvCxnSpPr/>
            <p:nvPr/>
          </p:nvCxnSpPr>
          <p:spPr>
            <a:xfrm>
              <a:off x="5077777" y="3425089"/>
              <a:ext cx="10696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2F730A-8B3F-D2C1-70E3-395CA902D78F}"/>
                </a:ext>
              </a:extLst>
            </p:cNvPr>
            <p:cNvSpPr txBox="1"/>
            <p:nvPr/>
          </p:nvSpPr>
          <p:spPr>
            <a:xfrm>
              <a:off x="4037696" y="3225034"/>
              <a:ext cx="89614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/>
                <a:t>NADH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348560-319B-281F-00C2-85237EE812F4}"/>
                </a:ext>
              </a:extLst>
            </p:cNvPr>
            <p:cNvSpPr txBox="1"/>
            <p:nvPr/>
          </p:nvSpPr>
          <p:spPr>
            <a:xfrm>
              <a:off x="9400772" y="3225034"/>
              <a:ext cx="89614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/>
                <a:t>NAD</a:t>
              </a:r>
              <a:r>
                <a:rPr lang="en-US" sz="2000" baseline="30000" dirty="0"/>
                <a:t>+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5518095-3D54-8277-6F0B-F1843CE459E1}"/>
                </a:ext>
              </a:extLst>
            </p:cNvPr>
            <p:cNvSpPr txBox="1"/>
            <p:nvPr/>
          </p:nvSpPr>
          <p:spPr>
            <a:xfrm>
              <a:off x="3514199" y="3225034"/>
              <a:ext cx="37956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/>
                <a:t>+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81C2EFF-6435-F50A-235F-7B9529E5D07C}"/>
              </a:ext>
            </a:extLst>
          </p:cNvPr>
          <p:cNvGrpSpPr/>
          <p:nvPr/>
        </p:nvGrpSpPr>
        <p:grpSpPr>
          <a:xfrm>
            <a:off x="4368663" y="4473993"/>
            <a:ext cx="3847677" cy="954107"/>
            <a:chOff x="4223614" y="5034710"/>
            <a:chExt cx="3847677" cy="95410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A08AE4A-5D02-BBF7-555C-C499CF72F069}"/>
                </a:ext>
              </a:extLst>
            </p:cNvPr>
            <p:cNvSpPr txBox="1"/>
            <p:nvPr/>
          </p:nvSpPr>
          <p:spPr>
            <a:xfrm>
              <a:off x="4223614" y="5034710"/>
              <a:ext cx="3847677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/>
                <a:t>[C:0]-[O:1]&gt;&gt;[C:0].[O:1]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EA10D3-F7E5-D32F-095C-99CE5AF824F7}"/>
                </a:ext>
              </a:extLst>
            </p:cNvPr>
            <p:cNvSpPr/>
            <p:nvPr/>
          </p:nvSpPr>
          <p:spPr>
            <a:xfrm>
              <a:off x="4399472" y="5375551"/>
              <a:ext cx="1535501" cy="351096"/>
            </a:xfrm>
            <a:prstGeom prst="rect">
              <a:avLst/>
            </a:prstGeom>
            <a:solidFill>
              <a:srgbClr val="FF1B1B">
                <a:alpha val="50000"/>
              </a:srgbClr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31FEDFE-0184-611F-EF5F-A7B521D0AB50}"/>
                </a:ext>
              </a:extLst>
            </p:cNvPr>
            <p:cNvSpPr/>
            <p:nvPr/>
          </p:nvSpPr>
          <p:spPr>
            <a:xfrm>
              <a:off x="6349042" y="5375551"/>
              <a:ext cx="715992" cy="351096"/>
            </a:xfrm>
            <a:prstGeom prst="rect">
              <a:avLst/>
            </a:prstGeom>
            <a:solidFill>
              <a:srgbClr val="7F7FFF">
                <a:alpha val="50000"/>
              </a:srgbClr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C83794D-405E-596E-415A-7B5E51A0C3A0}"/>
                </a:ext>
              </a:extLst>
            </p:cNvPr>
            <p:cNvSpPr/>
            <p:nvPr/>
          </p:nvSpPr>
          <p:spPr>
            <a:xfrm>
              <a:off x="7151298" y="5375551"/>
              <a:ext cx="733245" cy="351096"/>
            </a:xfrm>
            <a:prstGeom prst="rect">
              <a:avLst/>
            </a:prstGeom>
            <a:solidFill>
              <a:srgbClr val="7FFF7F">
                <a:alpha val="50000"/>
              </a:srgbClr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F69EBFE3-1A14-EED6-F936-F287A4910932}"/>
              </a:ext>
            </a:extLst>
          </p:cNvPr>
          <p:cNvSpPr/>
          <p:nvPr/>
        </p:nvSpPr>
        <p:spPr>
          <a:xfrm>
            <a:off x="2684629" y="2797921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0DCF11-2CFA-3DCC-B137-DB36D87354FF}"/>
              </a:ext>
            </a:extLst>
          </p:cNvPr>
          <p:cNvSpPr/>
          <p:nvPr/>
        </p:nvSpPr>
        <p:spPr>
          <a:xfrm>
            <a:off x="3109501" y="2548539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D7A0FB-1715-5AB9-DB84-1E8E74CBC621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7A9BD87-6DE3-E791-EFF1-2EA842C5986A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9E68C3-01D9-51D9-7051-A65B1410F915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AE1966B-AA0A-D62F-18AA-AC8EF05BA028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43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061CD21-8967-609C-28CB-39A0E220B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473" y="2714164"/>
            <a:ext cx="3648456" cy="12161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03AE6-915E-5636-46EE-7309C992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Enzymatic operators codify these two assumptions…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3B333C-C016-C8CA-1DF0-AFFF9DE7E156}"/>
              </a:ext>
            </a:extLst>
          </p:cNvPr>
          <p:cNvGrpSpPr/>
          <p:nvPr/>
        </p:nvGrpSpPr>
        <p:grpSpPr>
          <a:xfrm rot="10800000">
            <a:off x="1995055" y="1336673"/>
            <a:ext cx="9432922" cy="557213"/>
            <a:chOff x="1104899" y="1336674"/>
            <a:chExt cx="9648826" cy="557213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EFC0ADBA-FE6E-CD6F-BE1F-EFF99040839F}"/>
                </a:ext>
              </a:extLst>
            </p:cNvPr>
            <p:cNvSpPr/>
            <p:nvPr/>
          </p:nvSpPr>
          <p:spPr>
            <a:xfrm>
              <a:off x="1104900" y="1522412"/>
              <a:ext cx="9648825" cy="371475"/>
            </a:xfrm>
            <a:prstGeom prst="rtTriangle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2045B955-82B6-8CF8-715A-3543ED047327}"/>
                </a:ext>
              </a:extLst>
            </p:cNvPr>
            <p:cNvSpPr/>
            <p:nvPr/>
          </p:nvSpPr>
          <p:spPr>
            <a:xfrm rot="10800000">
              <a:off x="1104899" y="1336674"/>
              <a:ext cx="9648825" cy="371475"/>
            </a:xfrm>
            <a:prstGeom prst="rtTriangle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cap="all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B23D45-8920-4CF5-0C81-A1060F141181}"/>
              </a:ext>
            </a:extLst>
          </p:cNvPr>
          <p:cNvSpPr txBox="1"/>
          <p:nvPr/>
        </p:nvSpPr>
        <p:spPr>
          <a:xfrm>
            <a:off x="9723001" y="1368522"/>
            <a:ext cx="1704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PERMISSIVENESS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4F192-6A76-E3C5-6078-CBDFC43D4E6E}"/>
              </a:ext>
            </a:extLst>
          </p:cNvPr>
          <p:cNvSpPr txBox="1"/>
          <p:nvPr/>
        </p:nvSpPr>
        <p:spPr>
          <a:xfrm>
            <a:off x="1991583" y="1554260"/>
            <a:ext cx="18954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CATALYTIC EFFICIENCY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DC97FD-C2C5-89C8-92DF-7DE7DDB4EC6E}"/>
              </a:ext>
            </a:extLst>
          </p:cNvPr>
          <p:cNvSpPr txBox="1"/>
          <p:nvPr/>
        </p:nvSpPr>
        <p:spPr>
          <a:xfrm>
            <a:off x="2277938" y="1952194"/>
            <a:ext cx="153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r=inf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BD9441-2220-CDB5-BCBD-81DA57EE57E0}"/>
              </a:ext>
            </a:extLst>
          </p:cNvPr>
          <p:cNvSpPr txBox="1"/>
          <p:nvPr/>
        </p:nvSpPr>
        <p:spPr>
          <a:xfrm>
            <a:off x="73891" y="3168807"/>
            <a:ext cx="1791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substructure: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2ED0A4C-3D2A-5D15-C406-F5D914147EBF}"/>
              </a:ext>
            </a:extLst>
          </p:cNvPr>
          <p:cNvSpPr/>
          <p:nvPr/>
        </p:nvSpPr>
        <p:spPr>
          <a:xfrm>
            <a:off x="3582865" y="3243668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E8C5A5-8481-72A0-F4CE-410A3178D25B}"/>
              </a:ext>
            </a:extLst>
          </p:cNvPr>
          <p:cNvSpPr/>
          <p:nvPr/>
        </p:nvSpPr>
        <p:spPr>
          <a:xfrm>
            <a:off x="3937621" y="3049742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DB1EFA-D209-20B9-D535-9C11FCA5F1EA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832BFC2-E949-66ED-9720-657A7D670EBD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45E14E3-47C2-9231-E50D-28ED541EA715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34B7F21-B644-438D-6C00-BC5ADB5ED4B8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54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29E21-08A1-A53D-698A-1BC195603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DORAnet</a:t>
            </a:r>
            <a:r>
              <a:rPr lang="en-US" dirty="0"/>
              <a:t>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E989C0-7346-667E-E4FA-EF4B4C97BF05}"/>
              </a:ext>
            </a:extLst>
          </p:cNvPr>
          <p:cNvSpPr/>
          <p:nvPr/>
        </p:nvSpPr>
        <p:spPr>
          <a:xfrm>
            <a:off x="5047025" y="4998968"/>
            <a:ext cx="6984432" cy="443002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F20821-F7B1-F275-D26A-C325E8BB69E6}"/>
              </a:ext>
            </a:extLst>
          </p:cNvPr>
          <p:cNvSpPr/>
          <p:nvPr/>
        </p:nvSpPr>
        <p:spPr>
          <a:xfrm>
            <a:off x="5047025" y="3968667"/>
            <a:ext cx="6984433" cy="443002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Core Code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C47F33-7E89-D4F2-20D6-95FDD79E1A2F}"/>
              </a:ext>
            </a:extLst>
          </p:cNvPr>
          <p:cNvGrpSpPr/>
          <p:nvPr/>
        </p:nvGrpSpPr>
        <p:grpSpPr>
          <a:xfrm>
            <a:off x="1496284" y="1530973"/>
            <a:ext cx="3064633" cy="4299020"/>
            <a:chOff x="1496284" y="1530973"/>
            <a:chExt cx="3064633" cy="429902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65D5E6B-D21F-DC3D-7F3E-9887432D080B}"/>
                </a:ext>
              </a:extLst>
            </p:cNvPr>
            <p:cNvGrpSpPr/>
            <p:nvPr/>
          </p:nvGrpSpPr>
          <p:grpSpPr>
            <a:xfrm>
              <a:off x="1496290" y="4621876"/>
              <a:ext cx="3064627" cy="1208117"/>
              <a:chOff x="2249977" y="3530138"/>
              <a:chExt cx="1407623" cy="612370"/>
            </a:xfrm>
          </p:grpSpPr>
          <p:sp>
            <p:nvSpPr>
              <p:cNvPr id="41" name="Diamond 40">
                <a:extLst>
                  <a:ext uri="{FF2B5EF4-FFF2-40B4-BE49-F238E27FC236}">
                    <a16:creationId xmlns:a16="http://schemas.microsoft.com/office/drawing/2014/main" id="{D9FBECD6-59B4-BBC3-0468-BA1DE823C6D8}"/>
                  </a:ext>
                </a:extLst>
              </p:cNvPr>
              <p:cNvSpPr/>
              <p:nvPr/>
            </p:nvSpPr>
            <p:spPr>
              <a:xfrm>
                <a:off x="2249978" y="3604952"/>
                <a:ext cx="1407622" cy="537556"/>
              </a:xfrm>
              <a:prstGeom prst="diamond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451FF34-CC2B-0998-9650-5AD3CA800AA2}"/>
                  </a:ext>
                </a:extLst>
              </p:cNvPr>
              <p:cNvSpPr/>
              <p:nvPr/>
            </p:nvSpPr>
            <p:spPr>
              <a:xfrm>
                <a:off x="2249977" y="3798916"/>
                <a:ext cx="1407621" cy="69273"/>
              </a:xfrm>
              <a:prstGeom prst="rect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Diamond 42">
                <a:extLst>
                  <a:ext uri="{FF2B5EF4-FFF2-40B4-BE49-F238E27FC236}">
                    <a16:creationId xmlns:a16="http://schemas.microsoft.com/office/drawing/2014/main" id="{304B10B8-BE61-756E-04E1-00023F06E3CB}"/>
                  </a:ext>
                </a:extLst>
              </p:cNvPr>
              <p:cNvSpPr/>
              <p:nvPr/>
            </p:nvSpPr>
            <p:spPr>
              <a:xfrm>
                <a:off x="2249978" y="3530138"/>
                <a:ext cx="1407622" cy="537556"/>
              </a:xfrm>
              <a:prstGeom prst="diamond">
                <a:avLst/>
              </a:prstGeom>
              <a:solidFill>
                <a:srgbClr val="0070C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37A6B0F-F0CF-B6CD-CE31-AC889DADD718}"/>
                </a:ext>
              </a:extLst>
            </p:cNvPr>
            <p:cNvGrpSpPr/>
            <p:nvPr/>
          </p:nvGrpSpPr>
          <p:grpSpPr>
            <a:xfrm>
              <a:off x="1496286" y="3591575"/>
              <a:ext cx="3064627" cy="1208117"/>
              <a:chOff x="2249977" y="3530138"/>
              <a:chExt cx="1407623" cy="612370"/>
            </a:xfrm>
          </p:grpSpPr>
          <p:sp>
            <p:nvSpPr>
              <p:cNvPr id="38" name="Diamond 37">
                <a:extLst>
                  <a:ext uri="{FF2B5EF4-FFF2-40B4-BE49-F238E27FC236}">
                    <a16:creationId xmlns:a16="http://schemas.microsoft.com/office/drawing/2014/main" id="{958C159C-1164-A57D-9EB0-C15B9FBD28AD}"/>
                  </a:ext>
                </a:extLst>
              </p:cNvPr>
              <p:cNvSpPr/>
              <p:nvPr/>
            </p:nvSpPr>
            <p:spPr>
              <a:xfrm>
                <a:off x="2249978" y="3604952"/>
                <a:ext cx="1407622" cy="537556"/>
              </a:xfrm>
              <a:prstGeom prst="diamond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DB99C41-95E8-3384-050C-119F47CDE083}"/>
                  </a:ext>
                </a:extLst>
              </p:cNvPr>
              <p:cNvSpPr/>
              <p:nvPr/>
            </p:nvSpPr>
            <p:spPr>
              <a:xfrm>
                <a:off x="2249977" y="3798916"/>
                <a:ext cx="1407621" cy="69273"/>
              </a:xfrm>
              <a:prstGeom prst="rect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Diamond 39">
                <a:extLst>
                  <a:ext uri="{FF2B5EF4-FFF2-40B4-BE49-F238E27FC236}">
                    <a16:creationId xmlns:a16="http://schemas.microsoft.com/office/drawing/2014/main" id="{8D31D52D-4983-BEB7-691F-D64D6E49B3E9}"/>
                  </a:ext>
                </a:extLst>
              </p:cNvPr>
              <p:cNvSpPr/>
              <p:nvPr/>
            </p:nvSpPr>
            <p:spPr>
              <a:xfrm>
                <a:off x="2249978" y="3530138"/>
                <a:ext cx="1407622" cy="537556"/>
              </a:xfrm>
              <a:prstGeom prst="diamond">
                <a:avLst/>
              </a:prstGeom>
              <a:solidFill>
                <a:srgbClr val="0070C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E06AFFA-8428-30BC-C559-DBF5F07235ED}"/>
                </a:ext>
              </a:extLst>
            </p:cNvPr>
            <p:cNvGrpSpPr/>
            <p:nvPr/>
          </p:nvGrpSpPr>
          <p:grpSpPr>
            <a:xfrm>
              <a:off x="1496284" y="2561274"/>
              <a:ext cx="3064627" cy="1208117"/>
              <a:chOff x="2249977" y="3530138"/>
              <a:chExt cx="1407623" cy="612370"/>
            </a:xfrm>
          </p:grpSpPr>
          <p:sp>
            <p:nvSpPr>
              <p:cNvPr id="35" name="Diamond 34">
                <a:extLst>
                  <a:ext uri="{FF2B5EF4-FFF2-40B4-BE49-F238E27FC236}">
                    <a16:creationId xmlns:a16="http://schemas.microsoft.com/office/drawing/2014/main" id="{16563970-141E-4C89-F288-A3DFDB3DEB58}"/>
                  </a:ext>
                </a:extLst>
              </p:cNvPr>
              <p:cNvSpPr/>
              <p:nvPr/>
            </p:nvSpPr>
            <p:spPr>
              <a:xfrm>
                <a:off x="2249978" y="3604952"/>
                <a:ext cx="1407622" cy="537556"/>
              </a:xfrm>
              <a:prstGeom prst="diamond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E51014D-8D04-C8F7-5FE0-BFAEFE0209D3}"/>
                  </a:ext>
                </a:extLst>
              </p:cNvPr>
              <p:cNvSpPr/>
              <p:nvPr/>
            </p:nvSpPr>
            <p:spPr>
              <a:xfrm>
                <a:off x="2249977" y="3798916"/>
                <a:ext cx="1407621" cy="69273"/>
              </a:xfrm>
              <a:prstGeom prst="rect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Diamond 36">
                <a:extLst>
                  <a:ext uri="{FF2B5EF4-FFF2-40B4-BE49-F238E27FC236}">
                    <a16:creationId xmlns:a16="http://schemas.microsoft.com/office/drawing/2014/main" id="{E84C1AC1-0524-7ECC-A320-58A6829EB30A}"/>
                  </a:ext>
                </a:extLst>
              </p:cNvPr>
              <p:cNvSpPr/>
              <p:nvPr/>
            </p:nvSpPr>
            <p:spPr>
              <a:xfrm>
                <a:off x="2249978" y="3530138"/>
                <a:ext cx="1407622" cy="537556"/>
              </a:xfrm>
              <a:prstGeom prst="diamond">
                <a:avLst/>
              </a:prstGeom>
              <a:solidFill>
                <a:srgbClr val="0070C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DA5C81B-B1B3-DC13-F30D-182D28B5EFE3}"/>
                </a:ext>
              </a:extLst>
            </p:cNvPr>
            <p:cNvGrpSpPr/>
            <p:nvPr/>
          </p:nvGrpSpPr>
          <p:grpSpPr>
            <a:xfrm>
              <a:off x="1496284" y="1530973"/>
              <a:ext cx="3064627" cy="1208117"/>
              <a:chOff x="2249977" y="3530138"/>
              <a:chExt cx="1407623" cy="612370"/>
            </a:xfrm>
          </p:grpSpPr>
          <p:sp>
            <p:nvSpPr>
              <p:cNvPr id="32" name="Diamond 31">
                <a:extLst>
                  <a:ext uri="{FF2B5EF4-FFF2-40B4-BE49-F238E27FC236}">
                    <a16:creationId xmlns:a16="http://schemas.microsoft.com/office/drawing/2014/main" id="{92DC563D-BA4C-2DEE-8583-438608353D51}"/>
                  </a:ext>
                </a:extLst>
              </p:cNvPr>
              <p:cNvSpPr/>
              <p:nvPr/>
            </p:nvSpPr>
            <p:spPr>
              <a:xfrm>
                <a:off x="2249978" y="3604952"/>
                <a:ext cx="1407622" cy="537556"/>
              </a:xfrm>
              <a:prstGeom prst="diamond">
                <a:avLst/>
              </a:prstGeom>
              <a:solidFill>
                <a:srgbClr val="00AA48"/>
              </a:solidFill>
              <a:ln w="19050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4F5FBA6-BD59-8D09-7450-573B58DCFBF9}"/>
                  </a:ext>
                </a:extLst>
              </p:cNvPr>
              <p:cNvSpPr/>
              <p:nvPr/>
            </p:nvSpPr>
            <p:spPr>
              <a:xfrm>
                <a:off x="2249977" y="3798916"/>
                <a:ext cx="1407621" cy="69273"/>
              </a:xfrm>
              <a:prstGeom prst="rect">
                <a:avLst/>
              </a:prstGeom>
              <a:solidFill>
                <a:srgbClr val="00AA48"/>
              </a:solidFill>
              <a:ln w="19050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Diamond 33">
                <a:extLst>
                  <a:ext uri="{FF2B5EF4-FFF2-40B4-BE49-F238E27FC236}">
                    <a16:creationId xmlns:a16="http://schemas.microsoft.com/office/drawing/2014/main" id="{EB1DF7E1-C3EF-1609-5036-4AF21759BA46}"/>
                  </a:ext>
                </a:extLst>
              </p:cNvPr>
              <p:cNvSpPr/>
              <p:nvPr/>
            </p:nvSpPr>
            <p:spPr>
              <a:xfrm>
                <a:off x="2249978" y="3530138"/>
                <a:ext cx="1407622" cy="537556"/>
              </a:xfrm>
              <a:prstGeom prst="diamond">
                <a:avLst/>
              </a:prstGeom>
              <a:solidFill>
                <a:schemeClr val="accent3">
                  <a:lumMod val="50000"/>
                </a:schemeClr>
              </a:solidFill>
              <a:ln w="19050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7344C2B-15D9-27DC-B1B3-ADB9EFEBBB2D}"/>
              </a:ext>
            </a:extLst>
          </p:cNvPr>
          <p:cNvSpPr txBox="1"/>
          <p:nvPr/>
        </p:nvSpPr>
        <p:spPr>
          <a:xfrm>
            <a:off x="2467095" y="1876567"/>
            <a:ext cx="112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GUI Layer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B64CA1-EF54-A5C0-615A-F7158FBEC0A3}"/>
              </a:ext>
            </a:extLst>
          </p:cNvPr>
          <p:cNvSpPr txBox="1"/>
          <p:nvPr/>
        </p:nvSpPr>
        <p:spPr>
          <a:xfrm>
            <a:off x="2279629" y="2906868"/>
            <a:ext cx="149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Module Layer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B093E3-97AF-0670-2681-77CE45055365}"/>
              </a:ext>
            </a:extLst>
          </p:cNvPr>
          <p:cNvSpPr txBox="1"/>
          <p:nvPr/>
        </p:nvSpPr>
        <p:spPr>
          <a:xfrm>
            <a:off x="2420693" y="3937576"/>
            <a:ext cx="121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Core Layer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DCE8E3-4157-4B20-F1F4-902F678E3511}"/>
              </a:ext>
            </a:extLst>
          </p:cNvPr>
          <p:cNvSpPr txBox="1"/>
          <p:nvPr/>
        </p:nvSpPr>
        <p:spPr>
          <a:xfrm>
            <a:off x="2210795" y="4965948"/>
            <a:ext cx="16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Interface Layer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4F5FECA-1C7B-90E8-7ABA-951710D5D8F6}"/>
              </a:ext>
            </a:extLst>
          </p:cNvPr>
          <p:cNvSpPr/>
          <p:nvPr/>
        </p:nvSpPr>
        <p:spPr>
          <a:xfrm>
            <a:off x="5047025" y="2938366"/>
            <a:ext cx="1516469" cy="443002"/>
          </a:xfrm>
          <a:prstGeom prst="roundRect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Chem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8C2B1F0-AE1D-DBDA-1207-CD0F09C48EEA}"/>
              </a:ext>
            </a:extLst>
          </p:cNvPr>
          <p:cNvSpPr/>
          <p:nvPr/>
        </p:nvSpPr>
        <p:spPr>
          <a:xfrm>
            <a:off x="6869680" y="2938366"/>
            <a:ext cx="1516469" cy="443002"/>
          </a:xfrm>
          <a:prstGeom prst="round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Bio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57635C1-9898-4E0F-30D3-81BED9D971DE}"/>
              </a:ext>
            </a:extLst>
          </p:cNvPr>
          <p:cNvSpPr/>
          <p:nvPr/>
        </p:nvSpPr>
        <p:spPr>
          <a:xfrm>
            <a:off x="10514990" y="2938366"/>
            <a:ext cx="1516469" cy="443002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Kinetic (WIP)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40795E6-5D81-D787-C7BF-38400D516BE7}"/>
              </a:ext>
            </a:extLst>
          </p:cNvPr>
          <p:cNvSpPr/>
          <p:nvPr/>
        </p:nvSpPr>
        <p:spPr>
          <a:xfrm>
            <a:off x="8692335" y="2938366"/>
            <a:ext cx="1516469" cy="443002"/>
          </a:xfrm>
          <a:prstGeom prst="roundRect">
            <a:avLst/>
          </a:prstGeom>
          <a:solidFill>
            <a:srgbClr val="7030A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Hybrid</a:t>
            </a:r>
          </a:p>
        </p:txBody>
      </p:sp>
      <p:sp>
        <p:nvSpPr>
          <p:cNvPr id="52" name="Arrow: Down 51">
            <a:extLst>
              <a:ext uri="{FF2B5EF4-FFF2-40B4-BE49-F238E27FC236}">
                <a16:creationId xmlns:a16="http://schemas.microsoft.com/office/drawing/2014/main" id="{BB1184B4-FADB-7388-F302-1FC899581488}"/>
              </a:ext>
            </a:extLst>
          </p:cNvPr>
          <p:cNvSpPr/>
          <p:nvPr/>
        </p:nvSpPr>
        <p:spPr>
          <a:xfrm rot="10800000">
            <a:off x="11112511" y="3392939"/>
            <a:ext cx="321425" cy="579305"/>
          </a:xfrm>
          <a:prstGeom prst="downArrow">
            <a:avLst/>
          </a:prstGeom>
          <a:solidFill>
            <a:schemeClr val="tx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EDAB00D-2FF7-CFF7-A2C1-6E754FC8A30D}"/>
              </a:ext>
            </a:extLst>
          </p:cNvPr>
          <p:cNvSpPr/>
          <p:nvPr/>
        </p:nvSpPr>
        <p:spPr>
          <a:xfrm rot="10800000">
            <a:off x="9289856" y="3396516"/>
            <a:ext cx="321425" cy="579305"/>
          </a:xfrm>
          <a:prstGeom prst="downArrow">
            <a:avLst/>
          </a:prstGeom>
          <a:solidFill>
            <a:schemeClr val="tx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9AAEF2A8-5C8B-9528-8541-B7568670FB8D}"/>
              </a:ext>
            </a:extLst>
          </p:cNvPr>
          <p:cNvSpPr/>
          <p:nvPr/>
        </p:nvSpPr>
        <p:spPr>
          <a:xfrm rot="10800000">
            <a:off x="7467200" y="3374214"/>
            <a:ext cx="321425" cy="579305"/>
          </a:xfrm>
          <a:prstGeom prst="downArrow">
            <a:avLst/>
          </a:prstGeom>
          <a:solidFill>
            <a:schemeClr val="tx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228E6D5D-37FD-9597-631F-65481014DF59}"/>
              </a:ext>
            </a:extLst>
          </p:cNvPr>
          <p:cNvSpPr/>
          <p:nvPr/>
        </p:nvSpPr>
        <p:spPr>
          <a:xfrm rot="10800000">
            <a:off x="5644546" y="3374214"/>
            <a:ext cx="321425" cy="579305"/>
          </a:xfrm>
          <a:prstGeom prst="downArrow">
            <a:avLst/>
          </a:prstGeom>
          <a:solidFill>
            <a:schemeClr val="tx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22ACD646-9D63-86C3-4C1E-560DABE35F7E}"/>
              </a:ext>
            </a:extLst>
          </p:cNvPr>
          <p:cNvSpPr/>
          <p:nvPr/>
        </p:nvSpPr>
        <p:spPr>
          <a:xfrm rot="10800000">
            <a:off x="8378528" y="4404515"/>
            <a:ext cx="321425" cy="579305"/>
          </a:xfrm>
          <a:prstGeom prst="downArrow">
            <a:avLst/>
          </a:prstGeom>
          <a:solidFill>
            <a:schemeClr val="tx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DE6F95FD-8889-E5E3-4DB9-954FB8C41203}"/>
              </a:ext>
            </a:extLst>
          </p:cNvPr>
          <p:cNvSpPr/>
          <p:nvPr/>
        </p:nvSpPr>
        <p:spPr>
          <a:xfrm>
            <a:off x="5047023" y="1908065"/>
            <a:ext cx="6984433" cy="443002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29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061CD21-8967-609C-28CB-39A0E220B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473" y="2714164"/>
            <a:ext cx="3648456" cy="12161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03AE6-915E-5636-46EE-7309C992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Enzymatic operators codify these two assumptions…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3B333C-C016-C8CA-1DF0-AFFF9DE7E156}"/>
              </a:ext>
            </a:extLst>
          </p:cNvPr>
          <p:cNvGrpSpPr/>
          <p:nvPr/>
        </p:nvGrpSpPr>
        <p:grpSpPr>
          <a:xfrm rot="10800000">
            <a:off x="1995055" y="1336673"/>
            <a:ext cx="9432922" cy="557213"/>
            <a:chOff x="1104899" y="1336674"/>
            <a:chExt cx="9648826" cy="557213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EFC0ADBA-FE6E-CD6F-BE1F-EFF99040839F}"/>
                </a:ext>
              </a:extLst>
            </p:cNvPr>
            <p:cNvSpPr/>
            <p:nvPr/>
          </p:nvSpPr>
          <p:spPr>
            <a:xfrm>
              <a:off x="1104900" y="1522412"/>
              <a:ext cx="9648825" cy="371475"/>
            </a:xfrm>
            <a:prstGeom prst="rtTriangle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2045B955-82B6-8CF8-715A-3543ED047327}"/>
                </a:ext>
              </a:extLst>
            </p:cNvPr>
            <p:cNvSpPr/>
            <p:nvPr/>
          </p:nvSpPr>
          <p:spPr>
            <a:xfrm rot="10800000">
              <a:off x="1104899" y="1336674"/>
              <a:ext cx="9648825" cy="371475"/>
            </a:xfrm>
            <a:prstGeom prst="rtTriangle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cap="all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B23D45-8920-4CF5-0C81-A1060F141181}"/>
              </a:ext>
            </a:extLst>
          </p:cNvPr>
          <p:cNvSpPr txBox="1"/>
          <p:nvPr/>
        </p:nvSpPr>
        <p:spPr>
          <a:xfrm>
            <a:off x="9723001" y="1368522"/>
            <a:ext cx="1704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PERMISSIVENESS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4F192-6A76-E3C5-6078-CBDFC43D4E6E}"/>
              </a:ext>
            </a:extLst>
          </p:cNvPr>
          <p:cNvSpPr txBox="1"/>
          <p:nvPr/>
        </p:nvSpPr>
        <p:spPr>
          <a:xfrm>
            <a:off x="1991583" y="1554260"/>
            <a:ext cx="18954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CATALYTIC EFFICIENCY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DC97FD-C2C5-89C8-92DF-7DE7DDB4EC6E}"/>
              </a:ext>
            </a:extLst>
          </p:cNvPr>
          <p:cNvSpPr txBox="1"/>
          <p:nvPr/>
        </p:nvSpPr>
        <p:spPr>
          <a:xfrm>
            <a:off x="2277938" y="1952194"/>
            <a:ext cx="153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r=inf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F9F430-6F7F-66E6-1968-7CEC909FBC1C}"/>
              </a:ext>
            </a:extLst>
          </p:cNvPr>
          <p:cNvSpPr txBox="1"/>
          <p:nvPr/>
        </p:nvSpPr>
        <p:spPr>
          <a:xfrm>
            <a:off x="6031646" y="1952194"/>
            <a:ext cx="15335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i="1" dirty="0">
                <a:latin typeface="Franklin Gothic Book"/>
              </a:rPr>
              <a:t>r=2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BD9441-2220-CDB5-BCBD-81DA57EE57E0}"/>
              </a:ext>
            </a:extLst>
          </p:cNvPr>
          <p:cNvSpPr txBox="1"/>
          <p:nvPr/>
        </p:nvSpPr>
        <p:spPr>
          <a:xfrm>
            <a:off x="73891" y="3168807"/>
            <a:ext cx="1791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substructure: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DC3B952-B837-EF07-06C9-F6182FA56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553" y="2715078"/>
            <a:ext cx="3648456" cy="1216152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E2ED0A4C-3D2A-5D15-C406-F5D914147EBF}"/>
              </a:ext>
            </a:extLst>
          </p:cNvPr>
          <p:cNvSpPr/>
          <p:nvPr/>
        </p:nvSpPr>
        <p:spPr>
          <a:xfrm>
            <a:off x="3582865" y="3243668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E8C5A5-8481-72A0-F4CE-410A3178D25B}"/>
              </a:ext>
            </a:extLst>
          </p:cNvPr>
          <p:cNvSpPr/>
          <p:nvPr/>
        </p:nvSpPr>
        <p:spPr>
          <a:xfrm>
            <a:off x="3937621" y="3049742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11A9BCC-5834-59F8-6945-AC119A4655DE}"/>
              </a:ext>
            </a:extLst>
          </p:cNvPr>
          <p:cNvSpPr/>
          <p:nvPr/>
        </p:nvSpPr>
        <p:spPr>
          <a:xfrm>
            <a:off x="7382784" y="3234470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6C38B5A-2FE0-9E03-26AE-03BC9FC86E06}"/>
              </a:ext>
            </a:extLst>
          </p:cNvPr>
          <p:cNvSpPr/>
          <p:nvPr/>
        </p:nvSpPr>
        <p:spPr>
          <a:xfrm>
            <a:off x="7724529" y="3049743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DB1EFA-D209-20B9-D535-9C11FCA5F1EA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832BFC2-E949-66ED-9720-657A7D670EBD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45E14E3-47C2-9231-E50D-28ED541EA715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34B7F21-B644-438D-6C00-BC5ADB5ED4B8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55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061CD21-8967-609C-28CB-39A0E220B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473" y="2714164"/>
            <a:ext cx="3648456" cy="12161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03AE6-915E-5636-46EE-7309C992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Enzymatic operators codify these two assumptions…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3B333C-C016-C8CA-1DF0-AFFF9DE7E156}"/>
              </a:ext>
            </a:extLst>
          </p:cNvPr>
          <p:cNvGrpSpPr/>
          <p:nvPr/>
        </p:nvGrpSpPr>
        <p:grpSpPr>
          <a:xfrm rot="10800000">
            <a:off x="1995055" y="1336673"/>
            <a:ext cx="9432922" cy="557213"/>
            <a:chOff x="1104899" y="1336674"/>
            <a:chExt cx="9648826" cy="557213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EFC0ADBA-FE6E-CD6F-BE1F-EFF99040839F}"/>
                </a:ext>
              </a:extLst>
            </p:cNvPr>
            <p:cNvSpPr/>
            <p:nvPr/>
          </p:nvSpPr>
          <p:spPr>
            <a:xfrm>
              <a:off x="1104900" y="1522412"/>
              <a:ext cx="9648825" cy="371475"/>
            </a:xfrm>
            <a:prstGeom prst="rtTriangle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2045B955-82B6-8CF8-715A-3543ED047327}"/>
                </a:ext>
              </a:extLst>
            </p:cNvPr>
            <p:cNvSpPr/>
            <p:nvPr/>
          </p:nvSpPr>
          <p:spPr>
            <a:xfrm rot="10800000">
              <a:off x="1104899" y="1336674"/>
              <a:ext cx="9648825" cy="371475"/>
            </a:xfrm>
            <a:prstGeom prst="rtTriangle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cap="all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B23D45-8920-4CF5-0C81-A1060F141181}"/>
              </a:ext>
            </a:extLst>
          </p:cNvPr>
          <p:cNvSpPr txBox="1"/>
          <p:nvPr/>
        </p:nvSpPr>
        <p:spPr>
          <a:xfrm>
            <a:off x="9723001" y="1368522"/>
            <a:ext cx="1704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PERMISSIVENESS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4F192-6A76-E3C5-6078-CBDFC43D4E6E}"/>
              </a:ext>
            </a:extLst>
          </p:cNvPr>
          <p:cNvSpPr txBox="1"/>
          <p:nvPr/>
        </p:nvSpPr>
        <p:spPr>
          <a:xfrm>
            <a:off x="1991583" y="1554260"/>
            <a:ext cx="18954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CATALYTIC EFFICIENCY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DC97FD-C2C5-89C8-92DF-7DE7DDB4EC6E}"/>
              </a:ext>
            </a:extLst>
          </p:cNvPr>
          <p:cNvSpPr txBox="1"/>
          <p:nvPr/>
        </p:nvSpPr>
        <p:spPr>
          <a:xfrm>
            <a:off x="2277938" y="1952194"/>
            <a:ext cx="153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r=inf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F9F430-6F7F-66E6-1968-7CEC909FBC1C}"/>
              </a:ext>
            </a:extLst>
          </p:cNvPr>
          <p:cNvSpPr txBox="1"/>
          <p:nvPr/>
        </p:nvSpPr>
        <p:spPr>
          <a:xfrm>
            <a:off x="6031646" y="1952194"/>
            <a:ext cx="15335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i="1" dirty="0">
                <a:latin typeface="Franklin Gothic Book"/>
              </a:rPr>
              <a:t>r=2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C6085B-D612-0737-BD9A-527C93E0E0BF}"/>
              </a:ext>
            </a:extLst>
          </p:cNvPr>
          <p:cNvSpPr txBox="1"/>
          <p:nvPr/>
        </p:nvSpPr>
        <p:spPr>
          <a:xfrm>
            <a:off x="9894449" y="1952194"/>
            <a:ext cx="15335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i="1" dirty="0">
                <a:latin typeface="Franklin Gothic Book"/>
              </a:rPr>
              <a:t>r=0</a:t>
            </a:r>
            <a:endParaRPr lang="en-US" b="1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BD9441-2220-CDB5-BCBD-81DA57EE57E0}"/>
              </a:ext>
            </a:extLst>
          </p:cNvPr>
          <p:cNvSpPr txBox="1"/>
          <p:nvPr/>
        </p:nvSpPr>
        <p:spPr>
          <a:xfrm>
            <a:off x="73891" y="3168807"/>
            <a:ext cx="1791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substructure: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90B318-E5D5-E8F1-0DF1-28DC14F61A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61"/>
          <a:stretch/>
        </p:blipFill>
        <p:spPr>
          <a:xfrm>
            <a:off x="8835614" y="2714165"/>
            <a:ext cx="3353212" cy="12170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C3B952-B837-EF07-06C9-F6182FA56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553" y="2715078"/>
            <a:ext cx="3648456" cy="1216152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E2ED0A4C-3D2A-5D15-C406-F5D914147EBF}"/>
              </a:ext>
            </a:extLst>
          </p:cNvPr>
          <p:cNvSpPr/>
          <p:nvPr/>
        </p:nvSpPr>
        <p:spPr>
          <a:xfrm>
            <a:off x="3582865" y="3243668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E8C5A5-8481-72A0-F4CE-410A3178D25B}"/>
              </a:ext>
            </a:extLst>
          </p:cNvPr>
          <p:cNvSpPr/>
          <p:nvPr/>
        </p:nvSpPr>
        <p:spPr>
          <a:xfrm>
            <a:off x="3937621" y="3049742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11A9BCC-5834-59F8-6945-AC119A4655DE}"/>
              </a:ext>
            </a:extLst>
          </p:cNvPr>
          <p:cNvSpPr/>
          <p:nvPr/>
        </p:nvSpPr>
        <p:spPr>
          <a:xfrm>
            <a:off x="7382784" y="3234470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6C38B5A-2FE0-9E03-26AE-03BC9FC86E06}"/>
              </a:ext>
            </a:extLst>
          </p:cNvPr>
          <p:cNvSpPr/>
          <p:nvPr/>
        </p:nvSpPr>
        <p:spPr>
          <a:xfrm>
            <a:off x="7724529" y="3049743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B267AE9-D3CE-5001-B9A1-14206F86CDC3}"/>
              </a:ext>
            </a:extLst>
          </p:cNvPr>
          <p:cNvSpPr/>
          <p:nvPr/>
        </p:nvSpPr>
        <p:spPr>
          <a:xfrm>
            <a:off x="11197402" y="3243707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48FB284-30A3-D61A-1F86-29DB52CF2161}"/>
              </a:ext>
            </a:extLst>
          </p:cNvPr>
          <p:cNvSpPr/>
          <p:nvPr/>
        </p:nvSpPr>
        <p:spPr>
          <a:xfrm>
            <a:off x="11557621" y="3058979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DB1EFA-D209-20B9-D535-9C11FCA5F1EA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832BFC2-E949-66ED-9720-657A7D670EBD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45E14E3-47C2-9231-E50D-28ED541EA715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34B7F21-B644-438D-6C00-BC5ADB5ED4B8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01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061CD21-8967-609C-28CB-39A0E220B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473" y="2714164"/>
            <a:ext cx="3648456" cy="12161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03AE6-915E-5636-46EE-7309C992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Enzymatic operators codify these two assumptions…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3B333C-C016-C8CA-1DF0-AFFF9DE7E156}"/>
              </a:ext>
            </a:extLst>
          </p:cNvPr>
          <p:cNvGrpSpPr/>
          <p:nvPr/>
        </p:nvGrpSpPr>
        <p:grpSpPr>
          <a:xfrm rot="10800000">
            <a:off x="1995055" y="1336673"/>
            <a:ext cx="9432922" cy="557213"/>
            <a:chOff x="1104899" y="1336674"/>
            <a:chExt cx="9648826" cy="557213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EFC0ADBA-FE6E-CD6F-BE1F-EFF99040839F}"/>
                </a:ext>
              </a:extLst>
            </p:cNvPr>
            <p:cNvSpPr/>
            <p:nvPr/>
          </p:nvSpPr>
          <p:spPr>
            <a:xfrm>
              <a:off x="1104900" y="1522412"/>
              <a:ext cx="9648825" cy="371475"/>
            </a:xfrm>
            <a:prstGeom prst="rtTriangle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2045B955-82B6-8CF8-715A-3543ED047327}"/>
                </a:ext>
              </a:extLst>
            </p:cNvPr>
            <p:cNvSpPr/>
            <p:nvPr/>
          </p:nvSpPr>
          <p:spPr>
            <a:xfrm rot="10800000">
              <a:off x="1104899" y="1336674"/>
              <a:ext cx="9648825" cy="371475"/>
            </a:xfrm>
            <a:prstGeom prst="rtTriangle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cap="all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B23D45-8920-4CF5-0C81-A1060F141181}"/>
              </a:ext>
            </a:extLst>
          </p:cNvPr>
          <p:cNvSpPr txBox="1"/>
          <p:nvPr/>
        </p:nvSpPr>
        <p:spPr>
          <a:xfrm>
            <a:off x="9723001" y="1368522"/>
            <a:ext cx="1704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PERMISSIVENESS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4F192-6A76-E3C5-6078-CBDFC43D4E6E}"/>
              </a:ext>
            </a:extLst>
          </p:cNvPr>
          <p:cNvSpPr txBox="1"/>
          <p:nvPr/>
        </p:nvSpPr>
        <p:spPr>
          <a:xfrm>
            <a:off x="1991583" y="1554260"/>
            <a:ext cx="18954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CATALYTIC EFFICIENCY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DC97FD-C2C5-89C8-92DF-7DE7DDB4EC6E}"/>
              </a:ext>
            </a:extLst>
          </p:cNvPr>
          <p:cNvSpPr txBox="1"/>
          <p:nvPr/>
        </p:nvSpPr>
        <p:spPr>
          <a:xfrm>
            <a:off x="2277938" y="1952194"/>
            <a:ext cx="153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r=inf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F9F430-6F7F-66E6-1968-7CEC909FBC1C}"/>
              </a:ext>
            </a:extLst>
          </p:cNvPr>
          <p:cNvSpPr txBox="1"/>
          <p:nvPr/>
        </p:nvSpPr>
        <p:spPr>
          <a:xfrm>
            <a:off x="6031646" y="1952194"/>
            <a:ext cx="15335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i="1" dirty="0">
                <a:latin typeface="Franklin Gothic Book"/>
              </a:rPr>
              <a:t>r=2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C6085B-D612-0737-BD9A-527C93E0E0BF}"/>
              </a:ext>
            </a:extLst>
          </p:cNvPr>
          <p:cNvSpPr txBox="1"/>
          <p:nvPr/>
        </p:nvSpPr>
        <p:spPr>
          <a:xfrm>
            <a:off x="9894449" y="1952194"/>
            <a:ext cx="15335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i="1" dirty="0">
                <a:latin typeface="Franklin Gothic Book"/>
              </a:rPr>
              <a:t>r=0</a:t>
            </a:r>
            <a:endParaRPr lang="en-US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D369B-CC39-7089-FC69-674BB46FC0AD}"/>
              </a:ext>
            </a:extLst>
          </p:cNvPr>
          <p:cNvSpPr txBox="1"/>
          <p:nvPr/>
        </p:nvSpPr>
        <p:spPr>
          <a:xfrm>
            <a:off x="2565702" y="5023800"/>
            <a:ext cx="936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9D500B-2266-98E1-68F7-5B2ECCC6B8D6}"/>
              </a:ext>
            </a:extLst>
          </p:cNvPr>
          <p:cNvSpPr txBox="1"/>
          <p:nvPr/>
        </p:nvSpPr>
        <p:spPr>
          <a:xfrm>
            <a:off x="6231845" y="5029002"/>
            <a:ext cx="1133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3,250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251B2-1FF1-A372-5F49-ABEDB8FF07E4}"/>
              </a:ext>
            </a:extLst>
          </p:cNvPr>
          <p:cNvSpPr txBox="1"/>
          <p:nvPr/>
        </p:nvSpPr>
        <p:spPr>
          <a:xfrm>
            <a:off x="10094647" y="5036114"/>
            <a:ext cx="1133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7,759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BC9586-B1A2-C4B8-5D76-ED5B50236BC0}"/>
              </a:ext>
            </a:extLst>
          </p:cNvPr>
          <p:cNvSpPr txBox="1"/>
          <p:nvPr/>
        </p:nvSpPr>
        <p:spPr>
          <a:xfrm>
            <a:off x="73891" y="4917935"/>
            <a:ext cx="17918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# known compounds w/ matching substructure: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BD9441-2220-CDB5-BCBD-81DA57EE57E0}"/>
              </a:ext>
            </a:extLst>
          </p:cNvPr>
          <p:cNvSpPr txBox="1"/>
          <p:nvPr/>
        </p:nvSpPr>
        <p:spPr>
          <a:xfrm>
            <a:off x="73891" y="3168807"/>
            <a:ext cx="1791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substructure: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90B318-E5D5-E8F1-0DF1-28DC14F61A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61"/>
          <a:stretch/>
        </p:blipFill>
        <p:spPr>
          <a:xfrm>
            <a:off x="8835614" y="2714165"/>
            <a:ext cx="3353212" cy="12170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C3B952-B837-EF07-06C9-F6182FA56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553" y="2715078"/>
            <a:ext cx="3648456" cy="1216152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E2ED0A4C-3D2A-5D15-C406-F5D914147EBF}"/>
              </a:ext>
            </a:extLst>
          </p:cNvPr>
          <p:cNvSpPr/>
          <p:nvPr/>
        </p:nvSpPr>
        <p:spPr>
          <a:xfrm>
            <a:off x="3582865" y="3243668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E8C5A5-8481-72A0-F4CE-410A3178D25B}"/>
              </a:ext>
            </a:extLst>
          </p:cNvPr>
          <p:cNvSpPr/>
          <p:nvPr/>
        </p:nvSpPr>
        <p:spPr>
          <a:xfrm>
            <a:off x="3937621" y="3049742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11A9BCC-5834-59F8-6945-AC119A4655DE}"/>
              </a:ext>
            </a:extLst>
          </p:cNvPr>
          <p:cNvSpPr/>
          <p:nvPr/>
        </p:nvSpPr>
        <p:spPr>
          <a:xfrm>
            <a:off x="7382784" y="3234470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6C38B5A-2FE0-9E03-26AE-03BC9FC86E06}"/>
              </a:ext>
            </a:extLst>
          </p:cNvPr>
          <p:cNvSpPr/>
          <p:nvPr/>
        </p:nvSpPr>
        <p:spPr>
          <a:xfrm>
            <a:off x="7724529" y="3049743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B267AE9-D3CE-5001-B9A1-14206F86CDC3}"/>
              </a:ext>
            </a:extLst>
          </p:cNvPr>
          <p:cNvSpPr/>
          <p:nvPr/>
        </p:nvSpPr>
        <p:spPr>
          <a:xfrm>
            <a:off x="11197402" y="3243707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48FB284-30A3-D61A-1F86-29DB52CF2161}"/>
              </a:ext>
            </a:extLst>
          </p:cNvPr>
          <p:cNvSpPr/>
          <p:nvPr/>
        </p:nvSpPr>
        <p:spPr>
          <a:xfrm>
            <a:off x="11557621" y="3058979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DB1EFA-D209-20B9-D535-9C11FCA5F1EA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832BFC2-E949-66ED-9720-657A7D670EBD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45E14E3-47C2-9231-E50D-28ED541EA715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34B7F21-B644-438D-6C00-BC5ADB5ED4B8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02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90257-6E08-6AA6-82FB-77CA8D46D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…allowing a search among predicted missing paths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479C549-E06D-3FB9-7E9C-1F394B1AD82E}"/>
              </a:ext>
            </a:extLst>
          </p:cNvPr>
          <p:cNvSpPr/>
          <p:nvPr/>
        </p:nvSpPr>
        <p:spPr>
          <a:xfrm>
            <a:off x="3297155" y="2174208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CE9FDC9-1ED9-6EAF-A745-383BA6BF5E78}"/>
              </a:ext>
            </a:extLst>
          </p:cNvPr>
          <p:cNvSpPr/>
          <p:nvPr/>
        </p:nvSpPr>
        <p:spPr>
          <a:xfrm>
            <a:off x="5127849" y="148589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DFD642-D3B5-43B4-B9B1-3117A5F64614}"/>
              </a:ext>
            </a:extLst>
          </p:cNvPr>
          <p:cNvSpPr/>
          <p:nvPr/>
        </p:nvSpPr>
        <p:spPr>
          <a:xfrm>
            <a:off x="5127849" y="2522609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061CEBF-BDD4-797C-E7FA-8284A6572F34}"/>
              </a:ext>
            </a:extLst>
          </p:cNvPr>
          <p:cNvSpPr/>
          <p:nvPr/>
        </p:nvSpPr>
        <p:spPr>
          <a:xfrm>
            <a:off x="6094412" y="2520094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7E66C04-9D88-4D97-6537-42EA4381CFD1}"/>
              </a:ext>
            </a:extLst>
          </p:cNvPr>
          <p:cNvSpPr/>
          <p:nvPr/>
        </p:nvSpPr>
        <p:spPr>
          <a:xfrm>
            <a:off x="6727458" y="3114063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8F2D5ED-6213-5E71-AB07-F7C190772B81}"/>
              </a:ext>
            </a:extLst>
          </p:cNvPr>
          <p:cNvSpPr/>
          <p:nvPr/>
        </p:nvSpPr>
        <p:spPr>
          <a:xfrm>
            <a:off x="7274535" y="2241163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F24D408-45F0-036E-C557-F8E05EE0396D}"/>
              </a:ext>
            </a:extLst>
          </p:cNvPr>
          <p:cNvSpPr/>
          <p:nvPr/>
        </p:nvSpPr>
        <p:spPr>
          <a:xfrm>
            <a:off x="5276656" y="335834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2FDBE36-D33C-6F2B-7165-D3807B2BAF8E}"/>
              </a:ext>
            </a:extLst>
          </p:cNvPr>
          <p:cNvSpPr/>
          <p:nvPr/>
        </p:nvSpPr>
        <p:spPr>
          <a:xfrm>
            <a:off x="4541957" y="4102854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B1BAB9-72CA-0E21-3E2E-CF0A7CDA99F2}"/>
              </a:ext>
            </a:extLst>
          </p:cNvPr>
          <p:cNvSpPr/>
          <p:nvPr/>
        </p:nvSpPr>
        <p:spPr>
          <a:xfrm>
            <a:off x="3912530" y="376013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D918D6A-A419-71AA-FFB9-C8518067DA4B}"/>
              </a:ext>
            </a:extLst>
          </p:cNvPr>
          <p:cNvSpPr/>
          <p:nvPr/>
        </p:nvSpPr>
        <p:spPr>
          <a:xfrm>
            <a:off x="3839792" y="444971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CE00894-08D5-4BBB-9F92-409C2F16BC04}"/>
              </a:ext>
            </a:extLst>
          </p:cNvPr>
          <p:cNvSpPr/>
          <p:nvPr/>
        </p:nvSpPr>
        <p:spPr>
          <a:xfrm>
            <a:off x="6027457" y="4059471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F985BE4-3B00-0E57-F193-71567DA2BA6B}"/>
              </a:ext>
            </a:extLst>
          </p:cNvPr>
          <p:cNvSpPr/>
          <p:nvPr/>
        </p:nvSpPr>
        <p:spPr>
          <a:xfrm>
            <a:off x="6468121" y="4511537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16A3270-5B48-7398-9427-5DCC4585F0B2}"/>
              </a:ext>
            </a:extLst>
          </p:cNvPr>
          <p:cNvSpPr/>
          <p:nvPr/>
        </p:nvSpPr>
        <p:spPr>
          <a:xfrm>
            <a:off x="6002057" y="498919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8631501-00DC-844A-7749-18498B28384F}"/>
              </a:ext>
            </a:extLst>
          </p:cNvPr>
          <p:cNvCxnSpPr>
            <a:cxnSpLocks/>
            <a:stCxn id="38" idx="6"/>
            <a:endCxn id="40" idx="2"/>
          </p:cNvCxnSpPr>
          <p:nvPr/>
        </p:nvCxnSpPr>
        <p:spPr>
          <a:xfrm>
            <a:off x="3754355" y="2402808"/>
            <a:ext cx="1373494" cy="348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2D91EC-CD54-AC39-8D1C-49EF99DCEEC0}"/>
              </a:ext>
            </a:extLst>
          </p:cNvPr>
          <p:cNvCxnSpPr>
            <a:cxnSpLocks/>
            <a:stCxn id="39" idx="4"/>
            <a:endCxn id="40" idx="0"/>
          </p:cNvCxnSpPr>
          <p:nvPr/>
        </p:nvCxnSpPr>
        <p:spPr>
          <a:xfrm>
            <a:off x="5356449" y="1943096"/>
            <a:ext cx="0" cy="579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ABFAA1C-CCAA-5866-CB50-C3E85CBC1EC9}"/>
              </a:ext>
            </a:extLst>
          </p:cNvPr>
          <p:cNvCxnSpPr>
            <a:cxnSpLocks/>
            <a:stCxn id="40" idx="6"/>
            <a:endCxn id="41" idx="2"/>
          </p:cNvCxnSpPr>
          <p:nvPr/>
        </p:nvCxnSpPr>
        <p:spPr>
          <a:xfrm flipV="1">
            <a:off x="5585049" y="2748694"/>
            <a:ext cx="509363" cy="25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D7573C9-D065-1FD6-4605-10664BD010E4}"/>
              </a:ext>
            </a:extLst>
          </p:cNvPr>
          <p:cNvCxnSpPr>
            <a:cxnSpLocks/>
            <a:stCxn id="42" idx="7"/>
            <a:endCxn id="43" idx="3"/>
          </p:cNvCxnSpPr>
          <p:nvPr/>
        </p:nvCxnSpPr>
        <p:spPr>
          <a:xfrm flipV="1">
            <a:off x="7117703" y="2631408"/>
            <a:ext cx="223787" cy="549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D76CAA2-3CF9-F3B8-DAC5-B660E372ECD4}"/>
              </a:ext>
            </a:extLst>
          </p:cNvPr>
          <p:cNvCxnSpPr>
            <a:cxnSpLocks/>
            <a:stCxn id="42" idx="1"/>
            <a:endCxn id="41" idx="5"/>
          </p:cNvCxnSpPr>
          <p:nvPr/>
        </p:nvCxnSpPr>
        <p:spPr>
          <a:xfrm flipH="1" flipV="1">
            <a:off x="6484657" y="2910339"/>
            <a:ext cx="309756" cy="2706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9659495-EBCF-8EF7-47BC-5F3036D985DD}"/>
              </a:ext>
            </a:extLst>
          </p:cNvPr>
          <p:cNvCxnSpPr>
            <a:cxnSpLocks/>
            <a:stCxn id="42" idx="2"/>
            <a:endCxn id="44" idx="6"/>
          </p:cNvCxnSpPr>
          <p:nvPr/>
        </p:nvCxnSpPr>
        <p:spPr>
          <a:xfrm flipH="1">
            <a:off x="5733856" y="3342663"/>
            <a:ext cx="993602" cy="2442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EBFFCFE-7961-3785-944D-EBADE8737395}"/>
              </a:ext>
            </a:extLst>
          </p:cNvPr>
          <p:cNvCxnSpPr>
            <a:cxnSpLocks/>
            <a:stCxn id="48" idx="5"/>
            <a:endCxn id="49" idx="1"/>
          </p:cNvCxnSpPr>
          <p:nvPr/>
        </p:nvCxnSpPr>
        <p:spPr>
          <a:xfrm>
            <a:off x="6417702" y="4449716"/>
            <a:ext cx="117374" cy="128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539AAF9-A293-9A2F-EF39-BCE16326D50E}"/>
              </a:ext>
            </a:extLst>
          </p:cNvPr>
          <p:cNvCxnSpPr>
            <a:cxnSpLocks/>
            <a:stCxn id="49" idx="3"/>
            <a:endCxn id="50" idx="7"/>
          </p:cNvCxnSpPr>
          <p:nvPr/>
        </p:nvCxnSpPr>
        <p:spPr>
          <a:xfrm flipH="1">
            <a:off x="6392302" y="4901782"/>
            <a:ext cx="142774" cy="154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7E295D5-7E3E-2B3C-A0A4-DC408A22CF32}"/>
              </a:ext>
            </a:extLst>
          </p:cNvPr>
          <p:cNvCxnSpPr>
            <a:cxnSpLocks/>
            <a:stCxn id="44" idx="5"/>
            <a:endCxn id="48" idx="1"/>
          </p:cNvCxnSpPr>
          <p:nvPr/>
        </p:nvCxnSpPr>
        <p:spPr>
          <a:xfrm>
            <a:off x="5666901" y="3748591"/>
            <a:ext cx="427511" cy="377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259A134-EA45-90FA-4016-99EBEE2507DD}"/>
              </a:ext>
            </a:extLst>
          </p:cNvPr>
          <p:cNvCxnSpPr>
            <a:cxnSpLocks/>
            <a:stCxn id="45" idx="7"/>
            <a:endCxn id="44" idx="3"/>
          </p:cNvCxnSpPr>
          <p:nvPr/>
        </p:nvCxnSpPr>
        <p:spPr>
          <a:xfrm flipV="1">
            <a:off x="4932202" y="3748591"/>
            <a:ext cx="411409" cy="421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687613-0E6F-D4A7-9613-F813AF10C415}"/>
              </a:ext>
            </a:extLst>
          </p:cNvPr>
          <p:cNvCxnSpPr>
            <a:cxnSpLocks/>
            <a:stCxn id="46" idx="5"/>
            <a:endCxn id="45" idx="1"/>
          </p:cNvCxnSpPr>
          <p:nvPr/>
        </p:nvCxnSpPr>
        <p:spPr>
          <a:xfrm>
            <a:off x="4302775" y="4150381"/>
            <a:ext cx="306137" cy="19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E953B1B-5268-9960-2B66-9ED8D26C2F56}"/>
              </a:ext>
            </a:extLst>
          </p:cNvPr>
          <p:cNvCxnSpPr>
            <a:cxnSpLocks/>
            <a:stCxn id="45" idx="3"/>
            <a:endCxn id="47" idx="6"/>
          </p:cNvCxnSpPr>
          <p:nvPr/>
        </p:nvCxnSpPr>
        <p:spPr>
          <a:xfrm flipH="1">
            <a:off x="4296992" y="4493099"/>
            <a:ext cx="311920" cy="185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D00187F-B888-FC17-2D4F-B1635E43775F}"/>
              </a:ext>
            </a:extLst>
          </p:cNvPr>
          <p:cNvCxnSpPr>
            <a:cxnSpLocks/>
            <a:stCxn id="47" idx="0"/>
            <a:endCxn id="46" idx="4"/>
          </p:cNvCxnSpPr>
          <p:nvPr/>
        </p:nvCxnSpPr>
        <p:spPr>
          <a:xfrm flipV="1">
            <a:off x="4068392" y="4217336"/>
            <a:ext cx="72738" cy="2323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3080D71-B66C-859E-C922-11378AFD446C}"/>
              </a:ext>
            </a:extLst>
          </p:cNvPr>
          <p:cNvCxnSpPr>
            <a:cxnSpLocks/>
            <a:stCxn id="44" idx="0"/>
            <a:endCxn id="40" idx="4"/>
          </p:cNvCxnSpPr>
          <p:nvPr/>
        </p:nvCxnSpPr>
        <p:spPr>
          <a:xfrm flipH="1" flipV="1">
            <a:off x="5356449" y="2979809"/>
            <a:ext cx="148807" cy="3785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B3819D9-16F2-AEB4-99D6-3A52505AE171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2944924" y="2054407"/>
            <a:ext cx="352231" cy="348401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6" name="Picture 2">
            <a:extLst>
              <a:ext uri="{FF2B5EF4-FFF2-40B4-BE49-F238E27FC236}">
                <a16:creationId xmlns:a16="http://schemas.microsoft.com/office/drawing/2014/main" id="{94AD1789-4633-34F1-3C29-59D9C7A2D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938" y="1611130"/>
            <a:ext cx="1128715" cy="56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3">
            <a:extLst>
              <a:ext uri="{FF2B5EF4-FFF2-40B4-BE49-F238E27FC236}">
                <a16:creationId xmlns:a16="http://schemas.microsoft.com/office/drawing/2014/main" id="{5643ED3D-89BF-2857-C743-D0B32DFAD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994" y="1469327"/>
            <a:ext cx="217930" cy="23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E7086F-AE21-FD85-2A91-EF018D8175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41" r="12948"/>
          <a:stretch/>
        </p:blipFill>
        <p:spPr>
          <a:xfrm>
            <a:off x="6992276" y="4068871"/>
            <a:ext cx="1251285" cy="562041"/>
          </a:xfrm>
          <a:prstGeom prst="rect">
            <a:avLst/>
          </a:prstGeom>
        </p:spPr>
      </p:pic>
      <p:pic>
        <p:nvPicPr>
          <p:cNvPr id="69" name="Picture 15">
            <a:extLst>
              <a:ext uri="{FF2B5EF4-FFF2-40B4-BE49-F238E27FC236}">
                <a16:creationId xmlns:a16="http://schemas.microsoft.com/office/drawing/2014/main" id="{EC7A3464-2AAB-315C-A14A-3AD10727F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99" y="3911006"/>
            <a:ext cx="202038" cy="31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F53301D-EC3B-1AC5-C5B5-012449FDF9DD}"/>
              </a:ext>
            </a:extLst>
          </p:cNvPr>
          <p:cNvCxnSpPr>
            <a:cxnSpLocks/>
            <a:endCxn id="49" idx="6"/>
          </p:cNvCxnSpPr>
          <p:nvPr/>
        </p:nvCxnSpPr>
        <p:spPr>
          <a:xfrm flipH="1">
            <a:off x="6925321" y="4578492"/>
            <a:ext cx="192382" cy="161645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FB9881A-3749-D1E0-0E52-3D20F346120E}"/>
              </a:ext>
            </a:extLst>
          </p:cNvPr>
          <p:cNvSpPr txBox="1"/>
          <p:nvPr/>
        </p:nvSpPr>
        <p:spPr>
          <a:xfrm>
            <a:off x="213238" y="5885899"/>
            <a:ext cx="11577638" cy="515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Default enzymatic operators in </a:t>
            </a:r>
            <a:r>
              <a:rPr lang="en-US" sz="2400" b="1" i="1" dirty="0" err="1"/>
              <a:t>DORAnet</a:t>
            </a:r>
            <a:r>
              <a:rPr lang="en-US" sz="2400" b="1" i="1" dirty="0"/>
              <a:t> assume intermediate level of promiscuity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72F330D-8882-EE1D-9065-462F0F5BCF2A}"/>
              </a:ext>
            </a:extLst>
          </p:cNvPr>
          <p:cNvCxnSpPr>
            <a:cxnSpLocks/>
            <a:stCxn id="38" idx="6"/>
            <a:endCxn id="48" idx="2"/>
          </p:cNvCxnSpPr>
          <p:nvPr/>
        </p:nvCxnSpPr>
        <p:spPr>
          <a:xfrm>
            <a:off x="3754355" y="2402808"/>
            <a:ext cx="2273102" cy="188526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68BE443-C0D0-9567-B718-8B7BFA6DCA82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3754355" y="2402808"/>
            <a:ext cx="242801" cy="43068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431D4E1-34F1-6DD3-9C47-71ABFB766442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3754355" y="2402808"/>
            <a:ext cx="30999" cy="50340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A800F9E-BA7B-ECFF-6D7B-2F02BE0D2F5F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3754355" y="2330084"/>
            <a:ext cx="457200" cy="7272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921FCF8-AFD6-7903-E9A0-B21A2BCF07F6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3754355" y="2174208"/>
            <a:ext cx="314037" cy="2286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A595F89-BC79-DB90-34D8-E56CD24BD5A2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3754355" y="2054407"/>
            <a:ext cx="102285" cy="34840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D0304FF-619D-9C9C-4F61-82E8FA5E7B93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5A1804-496E-CE41-0821-B46B89F4E04D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5B8D546-AA16-65A1-B42C-9863D21D9E64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4EC5D16-A266-698D-A0D3-673FD8D9F069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42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Reaction Rules (Operators)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BA99C-E520-4AE3-6F8E-44C4D320B0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382 chemical rules were curated by hand, two separate lists for forward and retrosynthesis</a:t>
            </a:r>
          </a:p>
          <a:p>
            <a:pPr lvl="1"/>
            <a:r>
              <a:rPr lang="en-US" dirty="0"/>
              <a:t>From organic chemistry textbooks, published papers, etc.</a:t>
            </a:r>
          </a:p>
          <a:p>
            <a:pPr lvl="1"/>
            <a:endParaRPr lang="en-US" dirty="0"/>
          </a:p>
          <a:p>
            <a:r>
              <a:rPr lang="en-US" dirty="0"/>
              <a:t>Reaction rules are written in SMARTS (SMILES arbitrary target specification)</a:t>
            </a:r>
          </a:p>
          <a:p>
            <a:pPr lvl="1"/>
            <a:r>
              <a:rPr lang="en-US" dirty="0"/>
              <a:t>Example:  Hydrogenation of Alkenes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SMARTS :                  [C+0:1]=[C+0:2].[H][H]&gt;&gt;[*:1][*:2]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Object 368">
            <a:extLst>
              <a:ext uri="{FF2B5EF4-FFF2-40B4-BE49-F238E27FC236}">
                <a16:creationId xmlns:a16="http://schemas.microsoft.com/office/drawing/2014/main" id="{93495DAA-57AB-0F31-2E97-50C26F57E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756" y="4311497"/>
            <a:ext cx="4001732" cy="978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6438317-FE35-06EF-8596-D37D77A76368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0933A73-3232-DEEE-E35D-7C1114FF9CDF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8F9B53-528A-D63E-A8D5-607AC2506D17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146F881-4B0C-6631-E88F-C4C2D22D1EB8}"/>
              </a:ext>
            </a:extLst>
          </p:cNvPr>
          <p:cNvSpPr/>
          <p:nvPr/>
        </p:nvSpPr>
        <p:spPr>
          <a:xfrm>
            <a:off x="434144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64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Background: Network expansion strategies</a:t>
            </a:r>
          </a:p>
        </p:txBody>
      </p:sp>
    </p:spTree>
    <p:extLst>
      <p:ext uri="{BB962C8B-B14F-4D97-AF65-F5344CB8AC3E}">
        <p14:creationId xmlns:p14="http://schemas.microsoft.com/office/powerpoint/2010/main" val="1797698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bio &amp; chem operators accesses more molecules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F85570-B33E-FFA4-A8CF-DEF224ED70DA}"/>
              </a:ext>
            </a:extLst>
          </p:cNvPr>
          <p:cNvGrpSpPr/>
          <p:nvPr/>
        </p:nvGrpSpPr>
        <p:grpSpPr>
          <a:xfrm>
            <a:off x="688623" y="1517349"/>
            <a:ext cx="10811578" cy="4044963"/>
            <a:chOff x="848965" y="1517349"/>
            <a:chExt cx="10811578" cy="404496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178568A-841A-E0A6-5A34-0BA3CC740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965" y="2137352"/>
              <a:ext cx="4387799" cy="3424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E81F87F0-E69B-72B9-D4FE-F2CF2467F8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4412" y="2137353"/>
              <a:ext cx="5566131" cy="3424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C3FA01-AB4D-9441-856D-D5353702807A}"/>
                </a:ext>
              </a:extLst>
            </p:cNvPr>
            <p:cNvSpPr txBox="1"/>
            <p:nvPr/>
          </p:nvSpPr>
          <p:spPr>
            <a:xfrm>
              <a:off x="983213" y="1517349"/>
              <a:ext cx="41193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6.3M total compounds generated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7A4E1D-A34B-9D47-29A5-7E77818668D1}"/>
                </a:ext>
              </a:extLst>
            </p:cNvPr>
            <p:cNvSpPr txBox="1"/>
            <p:nvPr/>
          </p:nvSpPr>
          <p:spPr>
            <a:xfrm>
              <a:off x="6817826" y="1517349"/>
              <a:ext cx="4119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2,186 target monomers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CBB606C-9C79-C1B3-3C0E-75687B4324B4}"/>
              </a:ext>
            </a:extLst>
          </p:cNvPr>
          <p:cNvSpPr txBox="1"/>
          <p:nvPr/>
        </p:nvSpPr>
        <p:spPr>
          <a:xfrm>
            <a:off x="-11254" y="6182314"/>
            <a:ext cx="2541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Shebek</a:t>
            </a:r>
            <a:r>
              <a:rPr lang="en-US" sz="1200" dirty="0"/>
              <a:t> et al., in preparation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325229-2D7F-F88D-BA1E-F603673F3BBF}"/>
              </a:ext>
            </a:extLst>
          </p:cNvPr>
          <p:cNvCxnSpPr/>
          <p:nvPr/>
        </p:nvCxnSpPr>
        <p:spPr>
          <a:xfrm flipH="1">
            <a:off x="7219950" y="2867025"/>
            <a:ext cx="609600" cy="7905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12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forward &amp; retro expansions saves memory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A677A3-6849-AB85-E8B1-45B175304556}"/>
              </a:ext>
            </a:extLst>
          </p:cNvPr>
          <p:cNvGrpSpPr/>
          <p:nvPr/>
        </p:nvGrpSpPr>
        <p:grpSpPr>
          <a:xfrm>
            <a:off x="1460499" y="1034215"/>
            <a:ext cx="9267825" cy="5360813"/>
            <a:chOff x="2162175" y="1034215"/>
            <a:chExt cx="9267825" cy="53608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9D21FB2-A13A-EFE7-7012-03A4CEEC9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3734" y="4418349"/>
              <a:ext cx="6886266" cy="197667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6167E2-C790-084B-9153-62F656EBF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0399" y="1127494"/>
              <a:ext cx="5094251" cy="129704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35E0B1-32C3-3C43-7ECF-E6F79FF25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1343" y="2850190"/>
              <a:ext cx="3172361" cy="132906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FE493D-A370-BFF9-90EA-7D7C5A10AFF7}"/>
                </a:ext>
              </a:extLst>
            </p:cNvPr>
            <p:cNvSpPr txBox="1"/>
            <p:nvPr/>
          </p:nvSpPr>
          <p:spPr>
            <a:xfrm>
              <a:off x="2162175" y="1514408"/>
              <a:ext cx="19608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/>
                <a:t>Forward: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BFE776-5167-A9AF-E137-EEE132981E7E}"/>
                </a:ext>
              </a:extLst>
            </p:cNvPr>
            <p:cNvSpPr/>
            <p:nvPr/>
          </p:nvSpPr>
          <p:spPr>
            <a:xfrm>
              <a:off x="4371975" y="1034215"/>
              <a:ext cx="7058025" cy="148360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1281E1F-051B-C00D-F649-E609399E7193}"/>
                </a:ext>
              </a:extLst>
            </p:cNvPr>
            <p:cNvSpPr/>
            <p:nvPr/>
          </p:nvSpPr>
          <p:spPr>
            <a:xfrm>
              <a:off x="4371975" y="2726282"/>
              <a:ext cx="7058025" cy="148360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A5E6E0-91DF-152C-9CEB-42EEEDB2F013}"/>
                </a:ext>
              </a:extLst>
            </p:cNvPr>
            <p:cNvSpPr/>
            <p:nvPr/>
          </p:nvSpPr>
          <p:spPr>
            <a:xfrm>
              <a:off x="4371975" y="4320000"/>
              <a:ext cx="7058025" cy="207502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C1EE3B-AA86-76F7-DCB9-A6DDAB987FB4}"/>
                </a:ext>
              </a:extLst>
            </p:cNvPr>
            <p:cNvSpPr txBox="1"/>
            <p:nvPr/>
          </p:nvSpPr>
          <p:spPr>
            <a:xfrm>
              <a:off x="2162175" y="3167390"/>
              <a:ext cx="19608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/>
                <a:t>Retro: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D20231-ACD8-6C47-CAC6-25322B1F3930}"/>
                </a:ext>
              </a:extLst>
            </p:cNvPr>
            <p:cNvSpPr txBox="1"/>
            <p:nvPr/>
          </p:nvSpPr>
          <p:spPr>
            <a:xfrm>
              <a:off x="2162175" y="5081982"/>
              <a:ext cx="19608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/>
                <a:t>Combined: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8675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CC0BC7F1-68A4-0302-35BB-238473EECF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8" r="67594" b="27300"/>
          <a:stretch/>
        </p:blipFill>
        <p:spPr>
          <a:xfrm>
            <a:off x="3463752" y="501701"/>
            <a:ext cx="4845361" cy="5648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3B34EE-ADBE-AFF9-994B-1D248F570FAB}"/>
              </a:ext>
            </a:extLst>
          </p:cNvPr>
          <p:cNvSpPr txBox="1"/>
          <p:nvPr/>
        </p:nvSpPr>
        <p:spPr>
          <a:xfrm>
            <a:off x="4663177" y="3597965"/>
            <a:ext cx="3081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945273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Demo: Network expansion</a:t>
            </a:r>
          </a:p>
        </p:txBody>
      </p:sp>
    </p:spTree>
    <p:extLst>
      <p:ext uri="{BB962C8B-B14F-4D97-AF65-F5344CB8AC3E}">
        <p14:creationId xmlns:p14="http://schemas.microsoft.com/office/powerpoint/2010/main" val="462984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29E21-08A1-A53D-698A-1BC195603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DORAnet</a:t>
            </a:r>
            <a:r>
              <a:rPr lang="en-US" dirty="0"/>
              <a:t>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E989C0-7346-667E-E4FA-EF4B4C97BF05}"/>
              </a:ext>
            </a:extLst>
          </p:cNvPr>
          <p:cNvSpPr/>
          <p:nvPr/>
        </p:nvSpPr>
        <p:spPr>
          <a:xfrm>
            <a:off x="5047025" y="4998968"/>
            <a:ext cx="6984432" cy="443002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F20821-F7B1-F275-D26A-C325E8BB69E6}"/>
              </a:ext>
            </a:extLst>
          </p:cNvPr>
          <p:cNvSpPr/>
          <p:nvPr/>
        </p:nvSpPr>
        <p:spPr>
          <a:xfrm>
            <a:off x="5047025" y="3968667"/>
            <a:ext cx="6984433" cy="443002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Core Code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C47F33-7E89-D4F2-20D6-95FDD79E1A2F}"/>
              </a:ext>
            </a:extLst>
          </p:cNvPr>
          <p:cNvGrpSpPr/>
          <p:nvPr/>
        </p:nvGrpSpPr>
        <p:grpSpPr>
          <a:xfrm>
            <a:off x="1496284" y="1530973"/>
            <a:ext cx="3064633" cy="4299020"/>
            <a:chOff x="1496284" y="1530973"/>
            <a:chExt cx="3064633" cy="429902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65D5E6B-D21F-DC3D-7F3E-9887432D080B}"/>
                </a:ext>
              </a:extLst>
            </p:cNvPr>
            <p:cNvGrpSpPr/>
            <p:nvPr/>
          </p:nvGrpSpPr>
          <p:grpSpPr>
            <a:xfrm>
              <a:off x="1496290" y="4621876"/>
              <a:ext cx="3064627" cy="1208117"/>
              <a:chOff x="2249977" y="3530138"/>
              <a:chExt cx="1407623" cy="612370"/>
            </a:xfrm>
          </p:grpSpPr>
          <p:sp>
            <p:nvSpPr>
              <p:cNvPr id="41" name="Diamond 40">
                <a:extLst>
                  <a:ext uri="{FF2B5EF4-FFF2-40B4-BE49-F238E27FC236}">
                    <a16:creationId xmlns:a16="http://schemas.microsoft.com/office/drawing/2014/main" id="{D9FBECD6-59B4-BBC3-0468-BA1DE823C6D8}"/>
                  </a:ext>
                </a:extLst>
              </p:cNvPr>
              <p:cNvSpPr/>
              <p:nvPr/>
            </p:nvSpPr>
            <p:spPr>
              <a:xfrm>
                <a:off x="2249978" y="3604952"/>
                <a:ext cx="1407622" cy="537556"/>
              </a:xfrm>
              <a:prstGeom prst="diamond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451FF34-CC2B-0998-9650-5AD3CA800AA2}"/>
                  </a:ext>
                </a:extLst>
              </p:cNvPr>
              <p:cNvSpPr/>
              <p:nvPr/>
            </p:nvSpPr>
            <p:spPr>
              <a:xfrm>
                <a:off x="2249977" y="3798916"/>
                <a:ext cx="1407621" cy="69273"/>
              </a:xfrm>
              <a:prstGeom prst="rect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Diamond 42">
                <a:extLst>
                  <a:ext uri="{FF2B5EF4-FFF2-40B4-BE49-F238E27FC236}">
                    <a16:creationId xmlns:a16="http://schemas.microsoft.com/office/drawing/2014/main" id="{304B10B8-BE61-756E-04E1-00023F06E3CB}"/>
                  </a:ext>
                </a:extLst>
              </p:cNvPr>
              <p:cNvSpPr/>
              <p:nvPr/>
            </p:nvSpPr>
            <p:spPr>
              <a:xfrm>
                <a:off x="2249978" y="3530138"/>
                <a:ext cx="1407622" cy="537556"/>
              </a:xfrm>
              <a:prstGeom prst="diamond">
                <a:avLst/>
              </a:prstGeom>
              <a:solidFill>
                <a:srgbClr val="0070C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37A6B0F-F0CF-B6CD-CE31-AC889DADD718}"/>
                </a:ext>
              </a:extLst>
            </p:cNvPr>
            <p:cNvGrpSpPr/>
            <p:nvPr/>
          </p:nvGrpSpPr>
          <p:grpSpPr>
            <a:xfrm>
              <a:off x="1496286" y="3591575"/>
              <a:ext cx="3064627" cy="1208117"/>
              <a:chOff x="2249977" y="3530138"/>
              <a:chExt cx="1407623" cy="612370"/>
            </a:xfrm>
          </p:grpSpPr>
          <p:sp>
            <p:nvSpPr>
              <p:cNvPr id="38" name="Diamond 37">
                <a:extLst>
                  <a:ext uri="{FF2B5EF4-FFF2-40B4-BE49-F238E27FC236}">
                    <a16:creationId xmlns:a16="http://schemas.microsoft.com/office/drawing/2014/main" id="{958C159C-1164-A57D-9EB0-C15B9FBD28AD}"/>
                  </a:ext>
                </a:extLst>
              </p:cNvPr>
              <p:cNvSpPr/>
              <p:nvPr/>
            </p:nvSpPr>
            <p:spPr>
              <a:xfrm>
                <a:off x="2249978" y="3604952"/>
                <a:ext cx="1407622" cy="537556"/>
              </a:xfrm>
              <a:prstGeom prst="diamond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DB99C41-95E8-3384-050C-119F47CDE083}"/>
                  </a:ext>
                </a:extLst>
              </p:cNvPr>
              <p:cNvSpPr/>
              <p:nvPr/>
            </p:nvSpPr>
            <p:spPr>
              <a:xfrm>
                <a:off x="2249977" y="3798916"/>
                <a:ext cx="1407621" cy="69273"/>
              </a:xfrm>
              <a:prstGeom prst="rect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Diamond 39">
                <a:extLst>
                  <a:ext uri="{FF2B5EF4-FFF2-40B4-BE49-F238E27FC236}">
                    <a16:creationId xmlns:a16="http://schemas.microsoft.com/office/drawing/2014/main" id="{8D31D52D-4983-BEB7-691F-D64D6E49B3E9}"/>
                  </a:ext>
                </a:extLst>
              </p:cNvPr>
              <p:cNvSpPr/>
              <p:nvPr/>
            </p:nvSpPr>
            <p:spPr>
              <a:xfrm>
                <a:off x="2249978" y="3530138"/>
                <a:ext cx="1407622" cy="537556"/>
              </a:xfrm>
              <a:prstGeom prst="diamond">
                <a:avLst/>
              </a:prstGeom>
              <a:solidFill>
                <a:srgbClr val="0070C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E06AFFA-8428-30BC-C559-DBF5F07235ED}"/>
                </a:ext>
              </a:extLst>
            </p:cNvPr>
            <p:cNvGrpSpPr/>
            <p:nvPr/>
          </p:nvGrpSpPr>
          <p:grpSpPr>
            <a:xfrm>
              <a:off x="1496284" y="2561274"/>
              <a:ext cx="3064627" cy="1208117"/>
              <a:chOff x="2249977" y="3530138"/>
              <a:chExt cx="1407623" cy="612370"/>
            </a:xfrm>
          </p:grpSpPr>
          <p:sp>
            <p:nvSpPr>
              <p:cNvPr id="35" name="Diamond 34">
                <a:extLst>
                  <a:ext uri="{FF2B5EF4-FFF2-40B4-BE49-F238E27FC236}">
                    <a16:creationId xmlns:a16="http://schemas.microsoft.com/office/drawing/2014/main" id="{16563970-141E-4C89-F288-A3DFDB3DEB58}"/>
                  </a:ext>
                </a:extLst>
              </p:cNvPr>
              <p:cNvSpPr/>
              <p:nvPr/>
            </p:nvSpPr>
            <p:spPr>
              <a:xfrm>
                <a:off x="2249978" y="3604952"/>
                <a:ext cx="1407622" cy="537556"/>
              </a:xfrm>
              <a:prstGeom prst="diamond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E51014D-8D04-C8F7-5FE0-BFAEFE0209D3}"/>
                  </a:ext>
                </a:extLst>
              </p:cNvPr>
              <p:cNvSpPr/>
              <p:nvPr/>
            </p:nvSpPr>
            <p:spPr>
              <a:xfrm>
                <a:off x="2249977" y="3798916"/>
                <a:ext cx="1407621" cy="69273"/>
              </a:xfrm>
              <a:prstGeom prst="rect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Diamond 36">
                <a:extLst>
                  <a:ext uri="{FF2B5EF4-FFF2-40B4-BE49-F238E27FC236}">
                    <a16:creationId xmlns:a16="http://schemas.microsoft.com/office/drawing/2014/main" id="{E84C1AC1-0524-7ECC-A320-58A6829EB30A}"/>
                  </a:ext>
                </a:extLst>
              </p:cNvPr>
              <p:cNvSpPr/>
              <p:nvPr/>
            </p:nvSpPr>
            <p:spPr>
              <a:xfrm>
                <a:off x="2249978" y="3530138"/>
                <a:ext cx="1407622" cy="537556"/>
              </a:xfrm>
              <a:prstGeom prst="diamond">
                <a:avLst/>
              </a:prstGeom>
              <a:solidFill>
                <a:srgbClr val="0070C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DA5C81B-B1B3-DC13-F30D-182D28B5EFE3}"/>
                </a:ext>
              </a:extLst>
            </p:cNvPr>
            <p:cNvGrpSpPr/>
            <p:nvPr/>
          </p:nvGrpSpPr>
          <p:grpSpPr>
            <a:xfrm>
              <a:off x="1496284" y="1530973"/>
              <a:ext cx="3064627" cy="1208117"/>
              <a:chOff x="2249977" y="3530138"/>
              <a:chExt cx="1407623" cy="612370"/>
            </a:xfrm>
          </p:grpSpPr>
          <p:sp>
            <p:nvSpPr>
              <p:cNvPr id="32" name="Diamond 31">
                <a:extLst>
                  <a:ext uri="{FF2B5EF4-FFF2-40B4-BE49-F238E27FC236}">
                    <a16:creationId xmlns:a16="http://schemas.microsoft.com/office/drawing/2014/main" id="{92DC563D-BA4C-2DEE-8583-438608353D51}"/>
                  </a:ext>
                </a:extLst>
              </p:cNvPr>
              <p:cNvSpPr/>
              <p:nvPr/>
            </p:nvSpPr>
            <p:spPr>
              <a:xfrm>
                <a:off x="2249978" y="3604952"/>
                <a:ext cx="1407622" cy="537556"/>
              </a:xfrm>
              <a:prstGeom prst="diamond">
                <a:avLst/>
              </a:prstGeom>
              <a:solidFill>
                <a:srgbClr val="00AA48"/>
              </a:solidFill>
              <a:ln w="19050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4F5FBA6-BD59-8D09-7450-573B58DCFBF9}"/>
                  </a:ext>
                </a:extLst>
              </p:cNvPr>
              <p:cNvSpPr/>
              <p:nvPr/>
            </p:nvSpPr>
            <p:spPr>
              <a:xfrm>
                <a:off x="2249977" y="3798916"/>
                <a:ext cx="1407621" cy="69273"/>
              </a:xfrm>
              <a:prstGeom prst="rect">
                <a:avLst/>
              </a:prstGeom>
              <a:solidFill>
                <a:srgbClr val="00AA48"/>
              </a:solidFill>
              <a:ln w="19050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Diamond 33">
                <a:extLst>
                  <a:ext uri="{FF2B5EF4-FFF2-40B4-BE49-F238E27FC236}">
                    <a16:creationId xmlns:a16="http://schemas.microsoft.com/office/drawing/2014/main" id="{EB1DF7E1-C3EF-1609-5036-4AF21759BA46}"/>
                  </a:ext>
                </a:extLst>
              </p:cNvPr>
              <p:cNvSpPr/>
              <p:nvPr/>
            </p:nvSpPr>
            <p:spPr>
              <a:xfrm>
                <a:off x="2249978" y="3530138"/>
                <a:ext cx="1407622" cy="537556"/>
              </a:xfrm>
              <a:prstGeom prst="diamond">
                <a:avLst/>
              </a:prstGeom>
              <a:solidFill>
                <a:schemeClr val="accent3">
                  <a:lumMod val="50000"/>
                </a:schemeClr>
              </a:solidFill>
              <a:ln w="19050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7344C2B-15D9-27DC-B1B3-ADB9EFEBBB2D}"/>
              </a:ext>
            </a:extLst>
          </p:cNvPr>
          <p:cNvSpPr txBox="1"/>
          <p:nvPr/>
        </p:nvSpPr>
        <p:spPr>
          <a:xfrm>
            <a:off x="2467095" y="1876567"/>
            <a:ext cx="112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GUI Layer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B64CA1-EF54-A5C0-615A-F7158FBEC0A3}"/>
              </a:ext>
            </a:extLst>
          </p:cNvPr>
          <p:cNvSpPr txBox="1"/>
          <p:nvPr/>
        </p:nvSpPr>
        <p:spPr>
          <a:xfrm>
            <a:off x="2279629" y="2906868"/>
            <a:ext cx="149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Module Layer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B093E3-97AF-0670-2681-77CE45055365}"/>
              </a:ext>
            </a:extLst>
          </p:cNvPr>
          <p:cNvSpPr txBox="1"/>
          <p:nvPr/>
        </p:nvSpPr>
        <p:spPr>
          <a:xfrm>
            <a:off x="2420693" y="3937576"/>
            <a:ext cx="121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Core Layer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DCE8E3-4157-4B20-F1F4-902F678E3511}"/>
              </a:ext>
            </a:extLst>
          </p:cNvPr>
          <p:cNvSpPr txBox="1"/>
          <p:nvPr/>
        </p:nvSpPr>
        <p:spPr>
          <a:xfrm>
            <a:off x="2210795" y="4965948"/>
            <a:ext cx="16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Interface Layer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4F5FECA-1C7B-90E8-7ABA-951710D5D8F6}"/>
              </a:ext>
            </a:extLst>
          </p:cNvPr>
          <p:cNvSpPr/>
          <p:nvPr/>
        </p:nvSpPr>
        <p:spPr>
          <a:xfrm>
            <a:off x="5047025" y="2938366"/>
            <a:ext cx="1516469" cy="443002"/>
          </a:xfrm>
          <a:prstGeom prst="roundRect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Chem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8C2B1F0-AE1D-DBDA-1207-CD0F09C48EEA}"/>
              </a:ext>
            </a:extLst>
          </p:cNvPr>
          <p:cNvSpPr/>
          <p:nvPr/>
        </p:nvSpPr>
        <p:spPr>
          <a:xfrm>
            <a:off x="6869680" y="2938366"/>
            <a:ext cx="1516469" cy="443002"/>
          </a:xfrm>
          <a:prstGeom prst="round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Bio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57635C1-9898-4E0F-30D3-81BED9D971DE}"/>
              </a:ext>
            </a:extLst>
          </p:cNvPr>
          <p:cNvSpPr/>
          <p:nvPr/>
        </p:nvSpPr>
        <p:spPr>
          <a:xfrm>
            <a:off x="10514990" y="2938366"/>
            <a:ext cx="1516469" cy="443002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Kinetic (WIP)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40795E6-5D81-D787-C7BF-38400D516BE7}"/>
              </a:ext>
            </a:extLst>
          </p:cNvPr>
          <p:cNvSpPr/>
          <p:nvPr/>
        </p:nvSpPr>
        <p:spPr>
          <a:xfrm>
            <a:off x="8692335" y="2938366"/>
            <a:ext cx="1516469" cy="443002"/>
          </a:xfrm>
          <a:prstGeom prst="roundRect">
            <a:avLst/>
          </a:prstGeom>
          <a:solidFill>
            <a:srgbClr val="7030A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Hybrid</a:t>
            </a:r>
          </a:p>
        </p:txBody>
      </p:sp>
      <p:sp>
        <p:nvSpPr>
          <p:cNvPr id="52" name="Arrow: Down 51">
            <a:extLst>
              <a:ext uri="{FF2B5EF4-FFF2-40B4-BE49-F238E27FC236}">
                <a16:creationId xmlns:a16="http://schemas.microsoft.com/office/drawing/2014/main" id="{BB1184B4-FADB-7388-F302-1FC899581488}"/>
              </a:ext>
            </a:extLst>
          </p:cNvPr>
          <p:cNvSpPr/>
          <p:nvPr/>
        </p:nvSpPr>
        <p:spPr>
          <a:xfrm rot="10800000">
            <a:off x="11112511" y="3392939"/>
            <a:ext cx="321425" cy="579305"/>
          </a:xfrm>
          <a:prstGeom prst="downArrow">
            <a:avLst/>
          </a:prstGeom>
          <a:solidFill>
            <a:schemeClr val="tx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EDAB00D-2FF7-CFF7-A2C1-6E754FC8A30D}"/>
              </a:ext>
            </a:extLst>
          </p:cNvPr>
          <p:cNvSpPr/>
          <p:nvPr/>
        </p:nvSpPr>
        <p:spPr>
          <a:xfrm rot="10800000">
            <a:off x="9289856" y="3396516"/>
            <a:ext cx="321425" cy="579305"/>
          </a:xfrm>
          <a:prstGeom prst="downArrow">
            <a:avLst/>
          </a:prstGeom>
          <a:solidFill>
            <a:schemeClr val="tx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9AAEF2A8-5C8B-9528-8541-B7568670FB8D}"/>
              </a:ext>
            </a:extLst>
          </p:cNvPr>
          <p:cNvSpPr/>
          <p:nvPr/>
        </p:nvSpPr>
        <p:spPr>
          <a:xfrm rot="10800000">
            <a:off x="7467200" y="3374214"/>
            <a:ext cx="321425" cy="579305"/>
          </a:xfrm>
          <a:prstGeom prst="downArrow">
            <a:avLst/>
          </a:prstGeom>
          <a:solidFill>
            <a:schemeClr val="tx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228E6D5D-37FD-9597-631F-65481014DF59}"/>
              </a:ext>
            </a:extLst>
          </p:cNvPr>
          <p:cNvSpPr/>
          <p:nvPr/>
        </p:nvSpPr>
        <p:spPr>
          <a:xfrm rot="10800000">
            <a:off x="5644546" y="3374214"/>
            <a:ext cx="321425" cy="579305"/>
          </a:xfrm>
          <a:prstGeom prst="downArrow">
            <a:avLst/>
          </a:prstGeom>
          <a:solidFill>
            <a:schemeClr val="tx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22ACD646-9D63-86C3-4C1E-560DABE35F7E}"/>
              </a:ext>
            </a:extLst>
          </p:cNvPr>
          <p:cNvSpPr/>
          <p:nvPr/>
        </p:nvSpPr>
        <p:spPr>
          <a:xfrm rot="10800000">
            <a:off x="8378528" y="4404515"/>
            <a:ext cx="321425" cy="579305"/>
          </a:xfrm>
          <a:prstGeom prst="downArrow">
            <a:avLst/>
          </a:prstGeom>
          <a:solidFill>
            <a:schemeClr val="tx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DE6F95FD-8889-E5E3-4DB9-954FB8C41203}"/>
              </a:ext>
            </a:extLst>
          </p:cNvPr>
          <p:cNvSpPr/>
          <p:nvPr/>
        </p:nvSpPr>
        <p:spPr>
          <a:xfrm>
            <a:off x="5047023" y="1908065"/>
            <a:ext cx="6984433" cy="443002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6217BB0-0C90-2CF1-7C9E-49470C4752F9}"/>
              </a:ext>
            </a:extLst>
          </p:cNvPr>
          <p:cNvSpPr/>
          <p:nvPr/>
        </p:nvSpPr>
        <p:spPr>
          <a:xfrm>
            <a:off x="4879946" y="2466975"/>
            <a:ext cx="5495925" cy="1154819"/>
          </a:xfrm>
          <a:prstGeom prst="roundRect">
            <a:avLst>
              <a:gd name="adj" fmla="val 11690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3390240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We’ll demonstrate </a:t>
            </a:r>
            <a:r>
              <a:rPr lang="en-US" dirty="0" err="1"/>
              <a:t>DORAnet</a:t>
            </a:r>
            <a:r>
              <a:rPr lang="en-US" dirty="0"/>
              <a:t> w/ 2 paths predicted for BOTTLE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887BF5-85A0-7B12-E53C-D0064CCECAC3}"/>
              </a:ext>
            </a:extLst>
          </p:cNvPr>
          <p:cNvSpPr/>
          <p:nvPr/>
        </p:nvSpPr>
        <p:spPr>
          <a:xfrm>
            <a:off x="306040" y="1209675"/>
            <a:ext cx="817926" cy="1963781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4480FE-484B-5714-4140-FC60260AA7EC}"/>
              </a:ext>
            </a:extLst>
          </p:cNvPr>
          <p:cNvSpPr/>
          <p:nvPr/>
        </p:nvSpPr>
        <p:spPr>
          <a:xfrm>
            <a:off x="306040" y="3429000"/>
            <a:ext cx="817926" cy="1963781"/>
          </a:xfrm>
          <a:prstGeom prst="rect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Chem</a:t>
            </a:r>
          </a:p>
          <a:p>
            <a:pPr algn="ctr"/>
            <a:r>
              <a:rPr lang="en-US" b="1" dirty="0"/>
              <a:t>&amp;</a:t>
            </a:r>
          </a:p>
          <a:p>
            <a:pPr algn="ctr"/>
            <a:r>
              <a:rPr lang="en-US" b="1" dirty="0"/>
              <a:t>Hybrid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7853BA-A0D2-033D-9EBA-F245559E1C05}"/>
              </a:ext>
            </a:extLst>
          </p:cNvPr>
          <p:cNvGrpSpPr/>
          <p:nvPr/>
        </p:nvGrpSpPr>
        <p:grpSpPr>
          <a:xfrm>
            <a:off x="4352925" y="4353855"/>
            <a:ext cx="1619250" cy="662709"/>
            <a:chOff x="4200525" y="2252189"/>
            <a:chExt cx="1619250" cy="66270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249AB4E-D626-4C14-4B0C-862FA3AAA90F}"/>
                </a:ext>
              </a:extLst>
            </p:cNvPr>
            <p:cNvCxnSpPr/>
            <p:nvPr/>
          </p:nvCxnSpPr>
          <p:spPr>
            <a:xfrm>
              <a:off x="4200525" y="2252189"/>
              <a:ext cx="16192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DB42A4-B1EA-D564-CB47-23DAA58D4E3B}"/>
                </a:ext>
              </a:extLst>
            </p:cNvPr>
            <p:cNvSpPr txBox="1"/>
            <p:nvPr/>
          </p:nvSpPr>
          <p:spPr>
            <a:xfrm>
              <a:off x="4435793" y="2268567"/>
              <a:ext cx="1110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(2 steps)</a:t>
              </a: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59D56664-FFB7-3477-6D6B-B15F6F95B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176" y="1738290"/>
            <a:ext cx="2199548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4677F8-4DA5-D50A-99FA-11491AD40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1" r="12948"/>
          <a:stretch/>
        </p:blipFill>
        <p:spPr>
          <a:xfrm>
            <a:off x="6497896" y="1739301"/>
            <a:ext cx="2438401" cy="109525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CF613D-73E4-97C9-9E36-521B5F022CAA}"/>
              </a:ext>
            </a:extLst>
          </p:cNvPr>
          <p:cNvCxnSpPr/>
          <p:nvPr/>
        </p:nvCxnSpPr>
        <p:spPr>
          <a:xfrm>
            <a:off x="4352925" y="2286930"/>
            <a:ext cx="16192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3AD9BB8-198D-6219-3A2E-EBBE6E6783BC}"/>
              </a:ext>
            </a:extLst>
          </p:cNvPr>
          <p:cNvSpPr txBox="1"/>
          <p:nvPr/>
        </p:nvSpPr>
        <p:spPr>
          <a:xfrm>
            <a:off x="4588193" y="2303308"/>
            <a:ext cx="1110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(2 steps)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CB6725-39F2-ACB4-86B7-FDC64500F16B}"/>
              </a:ext>
            </a:extLst>
          </p:cNvPr>
          <p:cNvCxnSpPr>
            <a:cxnSpLocks/>
          </p:cNvCxnSpPr>
          <p:nvPr/>
        </p:nvCxnSpPr>
        <p:spPr>
          <a:xfrm>
            <a:off x="9372600" y="2286930"/>
            <a:ext cx="885825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C63709-8287-DF82-6573-D32FA3353801}"/>
              </a:ext>
            </a:extLst>
          </p:cNvPr>
          <p:cNvSpPr txBox="1"/>
          <p:nvPr/>
        </p:nvSpPr>
        <p:spPr>
          <a:xfrm>
            <a:off x="1786107" y="4169189"/>
            <a:ext cx="2139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Selected feedstocks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92459F0-2C3C-DF76-B441-843644A20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290" y="3803616"/>
            <a:ext cx="1374109" cy="110047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E54F952-2070-9D2C-7784-E306F1ABC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11"/>
          <a:stretch/>
        </p:blipFill>
        <p:spPr bwMode="auto">
          <a:xfrm>
            <a:off x="10593649" y="1784475"/>
            <a:ext cx="1115462" cy="100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Double Bracket 19">
            <a:extLst>
              <a:ext uri="{FF2B5EF4-FFF2-40B4-BE49-F238E27FC236}">
                <a16:creationId xmlns:a16="http://schemas.microsoft.com/office/drawing/2014/main" id="{E568C372-5790-B231-32E0-240478F82AD1}"/>
              </a:ext>
            </a:extLst>
          </p:cNvPr>
          <p:cNvSpPr/>
          <p:nvPr/>
        </p:nvSpPr>
        <p:spPr>
          <a:xfrm>
            <a:off x="9163035" y="1571625"/>
            <a:ext cx="2790840" cy="1447800"/>
          </a:xfrm>
          <a:prstGeom prst="bracketPair">
            <a:avLst>
              <a:gd name="adj" fmla="val 10746"/>
            </a:avLst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29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B6CC1-EFFE-95CB-A18F-A4412AF6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CASP with </a:t>
            </a:r>
            <a:r>
              <a:rPr lang="en-US" dirty="0" err="1"/>
              <a:t>DORAnet</a:t>
            </a:r>
            <a:endParaRPr lang="en-US" dirty="0"/>
          </a:p>
        </p:txBody>
      </p: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A7EF3646-120F-3E27-6D14-F38A84EA1404}"/>
              </a:ext>
            </a:extLst>
          </p:cNvPr>
          <p:cNvSpPr/>
          <p:nvPr/>
        </p:nvSpPr>
        <p:spPr>
          <a:xfrm>
            <a:off x="1211432" y="1489185"/>
            <a:ext cx="7817616" cy="1617785"/>
          </a:xfrm>
          <a:prstGeom prst="bracketPair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E9CD0-07C7-9AB9-9962-D46E8CCA9726}"/>
              </a:ext>
            </a:extLst>
          </p:cNvPr>
          <p:cNvSpPr txBox="1"/>
          <p:nvPr/>
        </p:nvSpPr>
        <p:spPr>
          <a:xfrm>
            <a:off x="257951" y="1744079"/>
            <a:ext cx="93003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b="1" dirty="0">
                <a:solidFill>
                  <a:srgbClr val="7030A0"/>
                </a:solidFill>
              </a:rPr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839596-7C7A-33F9-2735-8D5889A56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58" y="1703549"/>
            <a:ext cx="2199548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7DC48-3BB4-F37D-6DDB-D6A067DF7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1" r="12948"/>
          <a:stretch/>
        </p:blipFill>
        <p:spPr>
          <a:xfrm>
            <a:off x="4278572" y="1704560"/>
            <a:ext cx="2438401" cy="1095259"/>
          </a:xfrm>
          <a:prstGeom prst="rect">
            <a:avLst/>
          </a:prstGeom>
        </p:spPr>
      </p:pic>
      <p:pic>
        <p:nvPicPr>
          <p:cNvPr id="1032" name="Picture 8" descr="Setting Gear Tool Cog Isolated Flat Web Mobile Icon Vector Sign Symbol  Button Element Silhouette Stock Illustration - Download Image Now - iStock">
            <a:extLst>
              <a:ext uri="{FF2B5EF4-FFF2-40B4-BE49-F238E27FC236}">
                <a16:creationId xmlns:a16="http://schemas.microsoft.com/office/drawing/2014/main" id="{C50756A2-DFE3-DB6F-8F32-5F30BC40F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121" y="1466194"/>
            <a:ext cx="1571990" cy="1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E6AAE4-545B-EF18-5BFF-99808C7865B6}"/>
              </a:ext>
            </a:extLst>
          </p:cNvPr>
          <p:cNvSpPr txBox="1"/>
          <p:nvPr/>
        </p:nvSpPr>
        <p:spPr>
          <a:xfrm>
            <a:off x="1551600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starting molecules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2F54F-D16B-0C66-DAAF-4B71F488036A}"/>
              </a:ext>
            </a:extLst>
          </p:cNvPr>
          <p:cNvSpPr txBox="1"/>
          <p:nvPr/>
        </p:nvSpPr>
        <p:spPr>
          <a:xfrm>
            <a:off x="4501840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 molecules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CE7ED-6F3B-3FF7-4BE4-46FE40EC9901}"/>
              </a:ext>
            </a:extLst>
          </p:cNvPr>
          <p:cNvSpPr txBox="1"/>
          <p:nvPr/>
        </p:nvSpPr>
        <p:spPr>
          <a:xfrm>
            <a:off x="7037184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operators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27F08-ADB0-7FA3-0E89-AF6D1D856333}"/>
              </a:ext>
            </a:extLst>
          </p:cNvPr>
          <p:cNvSpPr txBox="1"/>
          <p:nvPr/>
        </p:nvSpPr>
        <p:spPr>
          <a:xfrm>
            <a:off x="3600451" y="1845904"/>
            <a:ext cx="513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26E38-1CC0-3CE7-B3A2-6365A440E194}"/>
              </a:ext>
            </a:extLst>
          </p:cNvPr>
          <p:cNvSpPr txBox="1"/>
          <p:nvPr/>
        </p:nvSpPr>
        <p:spPr>
          <a:xfrm>
            <a:off x="6670118" y="1845904"/>
            <a:ext cx="513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A6F35F-E38D-5B3D-699A-7C74F079C466}"/>
              </a:ext>
            </a:extLst>
          </p:cNvPr>
          <p:cNvSpPr txBox="1"/>
          <p:nvPr/>
        </p:nvSpPr>
        <p:spPr>
          <a:xfrm>
            <a:off x="8912043" y="1939403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A9EFFB-19C4-0EA5-F0D4-C15DD09C8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4159" y="1510834"/>
            <a:ext cx="1899591" cy="16881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7FA2D6-8BEE-12D5-5393-3FADB733D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38" y="4439688"/>
            <a:ext cx="1899591" cy="168813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968614B-FB81-5B59-18D2-BF9F126A3C39}"/>
              </a:ext>
            </a:extLst>
          </p:cNvPr>
          <p:cNvGrpSpPr/>
          <p:nvPr/>
        </p:nvGrpSpPr>
        <p:grpSpPr>
          <a:xfrm>
            <a:off x="3913032" y="4135229"/>
            <a:ext cx="1991863" cy="2211927"/>
            <a:chOff x="3678416" y="4135229"/>
            <a:chExt cx="1991863" cy="2211927"/>
          </a:xfrm>
        </p:grpSpPr>
        <p:sp>
          <p:nvSpPr>
            <p:cNvPr id="16" name="Flowchart: Manual Operation 15">
              <a:extLst>
                <a:ext uri="{FF2B5EF4-FFF2-40B4-BE49-F238E27FC236}">
                  <a16:creationId xmlns:a16="http://schemas.microsoft.com/office/drawing/2014/main" id="{4FBAF832-F53C-7FF6-E124-14591CF4CACC}"/>
                </a:ext>
              </a:extLst>
            </p:cNvPr>
            <p:cNvSpPr/>
            <p:nvPr/>
          </p:nvSpPr>
          <p:spPr>
            <a:xfrm rot="16200000">
              <a:off x="3568385" y="4389316"/>
              <a:ext cx="2211927" cy="1703753"/>
            </a:xfrm>
            <a:prstGeom prst="flowChartManualOperation">
              <a:avLst/>
            </a:prstGeom>
            <a:noFill/>
            <a:ln w="1905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347BFD-4871-C1ED-9923-6E9DC524E20D}"/>
                </a:ext>
              </a:extLst>
            </p:cNvPr>
            <p:cNvSpPr txBox="1"/>
            <p:nvPr/>
          </p:nvSpPr>
          <p:spPr>
            <a:xfrm>
              <a:off x="3678416" y="4995762"/>
              <a:ext cx="19918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Filtering &amp;</a:t>
              </a:r>
            </a:p>
            <a:p>
              <a:pPr algn="ctr"/>
              <a:r>
                <a:rPr lang="en-US" dirty="0"/>
                <a:t>post-processing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79C1E1-78DE-681A-3C19-9975C1530AD3}"/>
              </a:ext>
            </a:extLst>
          </p:cNvPr>
          <p:cNvSpPr txBox="1"/>
          <p:nvPr/>
        </p:nvSpPr>
        <p:spPr>
          <a:xfrm>
            <a:off x="2711695" y="4903428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D23454-92ED-E072-27D9-E410F09BDB7E}"/>
              </a:ext>
            </a:extLst>
          </p:cNvPr>
          <p:cNvSpPr txBox="1"/>
          <p:nvPr/>
        </p:nvSpPr>
        <p:spPr>
          <a:xfrm>
            <a:off x="6176201" y="4903428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EC4BF1-0DB5-F4A9-8C39-D41A16686C75}"/>
              </a:ext>
            </a:extLst>
          </p:cNvPr>
          <p:cNvSpPr/>
          <p:nvPr/>
        </p:nvSpPr>
        <p:spPr>
          <a:xfrm>
            <a:off x="203200" y="1309431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A3703F-87B8-5167-1F4F-0B609A86253B}"/>
              </a:ext>
            </a:extLst>
          </p:cNvPr>
          <p:cNvSpPr/>
          <p:nvPr/>
        </p:nvSpPr>
        <p:spPr>
          <a:xfrm>
            <a:off x="203200" y="413523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245E7D-E926-B6AE-CA20-8D7FE5AE59A7}"/>
              </a:ext>
            </a:extLst>
          </p:cNvPr>
          <p:cNvCxnSpPr/>
          <p:nvPr/>
        </p:nvCxnSpPr>
        <p:spPr>
          <a:xfrm>
            <a:off x="617438" y="3796146"/>
            <a:ext cx="1098343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7" name="Picture 13">
            <a:extLst>
              <a:ext uri="{FF2B5EF4-FFF2-40B4-BE49-F238E27FC236}">
                <a16:creationId xmlns:a16="http://schemas.microsoft.com/office/drawing/2014/main" id="{22D31CA8-FF35-AE8B-4A2C-A5346F0C0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44" y="1283105"/>
            <a:ext cx="42468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FE08BA98-0A91-0366-2D0D-AF78BFF9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686" y="1283105"/>
            <a:ext cx="325384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AD84A4-ACAA-48BB-3E65-42C80769D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0677" y="3979646"/>
            <a:ext cx="3414272" cy="191974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595544-0BAD-EE6F-5493-36C13E3BDC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6148" y="4740218"/>
            <a:ext cx="2857945" cy="160694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573C27-1780-60AF-2E93-55273EB91793}"/>
              </a:ext>
            </a:extLst>
          </p:cNvPr>
          <p:cNvSpPr/>
          <p:nvPr/>
        </p:nvSpPr>
        <p:spPr>
          <a:xfrm>
            <a:off x="138023" y="1086034"/>
            <a:ext cx="11969492" cy="2838091"/>
          </a:xfrm>
          <a:prstGeom prst="rect">
            <a:avLst/>
          </a:prstGeom>
          <a:solidFill>
            <a:schemeClr val="bg1">
              <a:alpha val="7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01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Background: Filtering &amp; 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1100844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saw w/ just 2 steps how quickly the reaction count grows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887BF5-85A0-7B12-E53C-D0064CCECAC3}"/>
              </a:ext>
            </a:extLst>
          </p:cNvPr>
          <p:cNvSpPr/>
          <p:nvPr/>
        </p:nvSpPr>
        <p:spPr>
          <a:xfrm>
            <a:off x="306040" y="1209675"/>
            <a:ext cx="798860" cy="1963781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4480FE-484B-5714-4140-FC60260AA7EC}"/>
              </a:ext>
            </a:extLst>
          </p:cNvPr>
          <p:cNvSpPr/>
          <p:nvPr/>
        </p:nvSpPr>
        <p:spPr>
          <a:xfrm>
            <a:off x="306040" y="3429000"/>
            <a:ext cx="798860" cy="1963781"/>
          </a:xfrm>
          <a:prstGeom prst="rect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Chem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7853BA-A0D2-033D-9EBA-F245559E1C05}"/>
              </a:ext>
            </a:extLst>
          </p:cNvPr>
          <p:cNvGrpSpPr/>
          <p:nvPr/>
        </p:nvGrpSpPr>
        <p:grpSpPr>
          <a:xfrm>
            <a:off x="1442776" y="1585890"/>
            <a:ext cx="7341121" cy="1211349"/>
            <a:chOff x="1442776" y="1703549"/>
            <a:chExt cx="7341121" cy="1211349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473C3E7-CAA0-43A8-430F-62D48DCCA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2776" y="1703549"/>
              <a:ext cx="2199548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D84923-A5FD-D8AC-340F-58D2E232E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841" r="12948"/>
            <a:stretch/>
          </p:blipFill>
          <p:spPr>
            <a:xfrm>
              <a:off x="6345496" y="1704560"/>
              <a:ext cx="2438401" cy="1095259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249AB4E-D626-4C14-4B0C-862FA3AAA90F}"/>
                </a:ext>
              </a:extLst>
            </p:cNvPr>
            <p:cNvCxnSpPr/>
            <p:nvPr/>
          </p:nvCxnSpPr>
          <p:spPr>
            <a:xfrm>
              <a:off x="4200525" y="2252189"/>
              <a:ext cx="16192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DB42A4-B1EA-D564-CB47-23DAA58D4E3B}"/>
                </a:ext>
              </a:extLst>
            </p:cNvPr>
            <p:cNvSpPr txBox="1"/>
            <p:nvPr/>
          </p:nvSpPr>
          <p:spPr>
            <a:xfrm>
              <a:off x="4435793" y="2268567"/>
              <a:ext cx="1110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(2 steps)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65A15E9-8FC5-7D68-EF9A-6604E115E6CF}"/>
              </a:ext>
            </a:extLst>
          </p:cNvPr>
          <p:cNvSpPr txBox="1"/>
          <p:nvPr/>
        </p:nvSpPr>
        <p:spPr>
          <a:xfrm>
            <a:off x="9896475" y="1817531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156,000 reactions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BBD27B9-4D22-3D17-58B5-E45CF690225D}"/>
              </a:ext>
            </a:extLst>
          </p:cNvPr>
          <p:cNvSpPr/>
          <p:nvPr/>
        </p:nvSpPr>
        <p:spPr>
          <a:xfrm>
            <a:off x="9331350" y="1844032"/>
            <a:ext cx="217228" cy="613752"/>
          </a:xfrm>
          <a:prstGeom prst="rightArrow">
            <a:avLst>
              <a:gd name="adj1" fmla="val 50000"/>
              <a:gd name="adj2" fmla="val 128300"/>
            </a:avLst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2358F73-47E9-27F4-2047-98FEE2C67908}"/>
              </a:ext>
            </a:extLst>
          </p:cNvPr>
          <p:cNvSpPr/>
          <p:nvPr/>
        </p:nvSpPr>
        <p:spPr>
          <a:xfrm>
            <a:off x="9331350" y="4104014"/>
            <a:ext cx="217228" cy="613752"/>
          </a:xfrm>
          <a:prstGeom prst="rightArrow">
            <a:avLst>
              <a:gd name="adj1" fmla="val 50000"/>
              <a:gd name="adj2" fmla="val 128300"/>
            </a:avLst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5FD61D-C5A2-F4A5-FE36-B2E28E601EBC}"/>
              </a:ext>
            </a:extLst>
          </p:cNvPr>
          <p:cNvSpPr txBox="1"/>
          <p:nvPr/>
        </p:nvSpPr>
        <p:spPr>
          <a:xfrm>
            <a:off x="213238" y="5885899"/>
            <a:ext cx="115776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 i="1" dirty="0">
                <a:latin typeface="Franklin Gothic Book"/>
              </a:rPr>
              <a:t>Estimated average # of predicted reactions: 1,348 ± 91 for bio operators alone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2AE715-8E85-6766-822F-CCE16F787A3B}"/>
              </a:ext>
            </a:extLst>
          </p:cNvPr>
          <p:cNvSpPr txBox="1"/>
          <p:nvPr/>
        </p:nvSpPr>
        <p:spPr>
          <a:xfrm>
            <a:off x="9896475" y="4056947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202,508 reactions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F405F0-54E2-5A09-66FA-EE594018C817}"/>
              </a:ext>
            </a:extLst>
          </p:cNvPr>
          <p:cNvGrpSpPr/>
          <p:nvPr/>
        </p:nvGrpSpPr>
        <p:grpSpPr>
          <a:xfrm>
            <a:off x="4352925" y="4353855"/>
            <a:ext cx="1619250" cy="662709"/>
            <a:chOff x="4200525" y="2252189"/>
            <a:chExt cx="1619250" cy="662709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8AA4046-B996-F695-3E1B-183D6DB0EA59}"/>
                </a:ext>
              </a:extLst>
            </p:cNvPr>
            <p:cNvCxnSpPr/>
            <p:nvPr/>
          </p:nvCxnSpPr>
          <p:spPr>
            <a:xfrm>
              <a:off x="4200525" y="2252189"/>
              <a:ext cx="16192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48B006-E8BF-BD64-5F9E-6BC146371E08}"/>
                </a:ext>
              </a:extLst>
            </p:cNvPr>
            <p:cNvSpPr txBox="1"/>
            <p:nvPr/>
          </p:nvSpPr>
          <p:spPr>
            <a:xfrm>
              <a:off x="4435793" y="2268567"/>
              <a:ext cx="1110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(2 steps)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2313AEE-ED0F-D93D-2E3C-343961856C30}"/>
              </a:ext>
            </a:extLst>
          </p:cNvPr>
          <p:cNvSpPr txBox="1"/>
          <p:nvPr/>
        </p:nvSpPr>
        <p:spPr>
          <a:xfrm>
            <a:off x="1786107" y="4169189"/>
            <a:ext cx="2139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Selected feedstocks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CDC9A82-77FD-FAB8-B868-93734466A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290" y="3803616"/>
            <a:ext cx="1374109" cy="110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61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94D5-959D-C5C0-186D-4FFB41CF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helpful filters: (1) thermodynamics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E3A6F-CB6C-FED3-538B-77C179A8F75F}"/>
                  </a:ext>
                </a:extLst>
              </p:cNvPr>
              <p:cNvSpPr txBox="1"/>
              <p:nvPr/>
            </p:nvSpPr>
            <p:spPr>
              <a:xfrm>
                <a:off x="1013721" y="1866900"/>
                <a:ext cx="2853282" cy="577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𝑓𝑜𝑟𝑤𝑎𝑟𝑑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𝑓𝑙𝑢𝑥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𝑟𝑒𝑣𝑒𝑟𝑠𝑒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𝑓𝑙𝑢𝑥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E3A6F-CB6C-FED3-538B-77C179A8F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21" y="1866900"/>
                <a:ext cx="2853282" cy="5772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A45FB01-CD95-FE83-29D3-63772121D11A}"/>
              </a:ext>
            </a:extLst>
          </p:cNvPr>
          <p:cNvSpPr txBox="1"/>
          <p:nvPr/>
        </p:nvSpPr>
        <p:spPr>
          <a:xfrm>
            <a:off x="-11254" y="5837194"/>
            <a:ext cx="2541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Noor et al., 2014. </a:t>
            </a:r>
            <a:r>
              <a:rPr lang="en-US" sz="1200" dirty="0" err="1"/>
              <a:t>PLoS</a:t>
            </a:r>
            <a:r>
              <a:rPr lang="en-US" sz="1200" dirty="0"/>
              <a:t> Comp. Bio.</a:t>
            </a:r>
          </a:p>
          <a:p>
            <a:r>
              <a:rPr lang="en-US" sz="1200" dirty="0"/>
              <a:t>Beard &amp; Qian, 2007. </a:t>
            </a:r>
            <a:r>
              <a:rPr lang="en-US" sz="1200" dirty="0" err="1"/>
              <a:t>PLoS</a:t>
            </a:r>
            <a:r>
              <a:rPr lang="en-US" sz="1200" dirty="0"/>
              <a:t> ONE</a:t>
            </a:r>
          </a:p>
          <a:p>
            <a:r>
              <a:rPr lang="en-US" sz="1200" dirty="0"/>
              <a:t>Haldane, 1930. Longmans, London.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CC4327-B398-40AE-A537-C13608889723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75BA13-8088-AE90-84E6-2D892117C5CC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B1E0A51-B13A-72A6-FCA9-6EACCDFB9B39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5B384-3F06-FD53-F97E-1C814EBD7DDC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03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94D5-959D-C5C0-186D-4FFB41CF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helpful filters: (1) thermodynamics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E3A6F-CB6C-FED3-538B-77C179A8F75F}"/>
                  </a:ext>
                </a:extLst>
              </p:cNvPr>
              <p:cNvSpPr txBox="1"/>
              <p:nvPr/>
            </p:nvSpPr>
            <p:spPr>
              <a:xfrm>
                <a:off x="1013721" y="1866900"/>
                <a:ext cx="2853282" cy="577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𝑓𝑜𝑟𝑤𝑎𝑟𝑑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𝑓𝑙𝑢𝑥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𝑟𝑒𝑣𝑒𝑟𝑠𝑒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𝑓𝑙𝑢𝑥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E3A6F-CB6C-FED3-538B-77C179A8F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21" y="1866900"/>
                <a:ext cx="2853282" cy="5772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4EE8A9-5BD7-2A48-6FBF-F58C8BD5707D}"/>
                  </a:ext>
                </a:extLst>
              </p:cNvPr>
              <p:cNvSpPr txBox="1"/>
              <p:nvPr/>
            </p:nvSpPr>
            <p:spPr>
              <a:xfrm>
                <a:off x="898946" y="3043734"/>
                <a:ext cx="2637389" cy="770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4EE8A9-5BD7-2A48-6FBF-F58C8BD57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46" y="3043734"/>
                <a:ext cx="2637389" cy="7705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A45FB01-CD95-FE83-29D3-63772121D11A}"/>
              </a:ext>
            </a:extLst>
          </p:cNvPr>
          <p:cNvSpPr txBox="1"/>
          <p:nvPr/>
        </p:nvSpPr>
        <p:spPr>
          <a:xfrm>
            <a:off x="-11254" y="5837194"/>
            <a:ext cx="2541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Noor et al., 2014. </a:t>
            </a:r>
            <a:r>
              <a:rPr lang="en-US" sz="1200" dirty="0" err="1"/>
              <a:t>PLoS</a:t>
            </a:r>
            <a:r>
              <a:rPr lang="en-US" sz="1200" dirty="0"/>
              <a:t> Comp. Bio.</a:t>
            </a:r>
          </a:p>
          <a:p>
            <a:r>
              <a:rPr lang="en-US" sz="1200" dirty="0"/>
              <a:t>Beard &amp; Qian, 2007. </a:t>
            </a:r>
            <a:r>
              <a:rPr lang="en-US" sz="1200" dirty="0" err="1"/>
              <a:t>PLoS</a:t>
            </a:r>
            <a:r>
              <a:rPr lang="en-US" sz="1200" dirty="0"/>
              <a:t> ONE</a:t>
            </a:r>
          </a:p>
          <a:p>
            <a:r>
              <a:rPr lang="en-US" sz="1200" dirty="0"/>
              <a:t>Haldane, 1930. Longmans, London.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66E7B8-41FC-58E1-1FDB-3E80CF80F9A0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6F6056F-B63B-5A15-1DF2-6634A8D6D75F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F08166-2CCF-8D97-4452-7404183D04B8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C5C3E43-AE77-6057-2164-F24B1957A527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871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94D5-959D-C5C0-186D-4FFB41CF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helpful filters: (1) thermodynamics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E3A6F-CB6C-FED3-538B-77C179A8F75F}"/>
                  </a:ext>
                </a:extLst>
              </p:cNvPr>
              <p:cNvSpPr txBox="1"/>
              <p:nvPr/>
            </p:nvSpPr>
            <p:spPr>
              <a:xfrm>
                <a:off x="1013721" y="1866900"/>
                <a:ext cx="2853282" cy="577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𝑓𝑜𝑟𝑤𝑎𝑟𝑑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𝑓𝑙𝑢𝑥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𝑟𝑒𝑣𝑒𝑟𝑠𝑒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𝑓𝑙𝑢𝑥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E3A6F-CB6C-FED3-538B-77C179A8F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21" y="1866900"/>
                <a:ext cx="2853282" cy="5772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4EE8A9-5BD7-2A48-6FBF-F58C8BD5707D}"/>
                  </a:ext>
                </a:extLst>
              </p:cNvPr>
              <p:cNvSpPr txBox="1"/>
              <p:nvPr/>
            </p:nvSpPr>
            <p:spPr>
              <a:xfrm>
                <a:off x="898946" y="3043734"/>
                <a:ext cx="2637389" cy="770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4EE8A9-5BD7-2A48-6FBF-F58C8BD57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46" y="3043734"/>
                <a:ext cx="2637389" cy="7705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D86844F-6ED1-6E5C-CA84-28C026D3982F}"/>
              </a:ext>
            </a:extLst>
          </p:cNvPr>
          <p:cNvSpPr/>
          <p:nvPr/>
        </p:nvSpPr>
        <p:spPr>
          <a:xfrm>
            <a:off x="1318132" y="3686175"/>
            <a:ext cx="676275" cy="942975"/>
          </a:xfrm>
          <a:custGeom>
            <a:avLst/>
            <a:gdLst>
              <a:gd name="connsiteX0" fmla="*/ 0 w 676275"/>
              <a:gd name="connsiteY0" fmla="*/ 942975 h 942975"/>
              <a:gd name="connsiteX1" fmla="*/ 171450 w 676275"/>
              <a:gd name="connsiteY1" fmla="*/ 476250 h 942975"/>
              <a:gd name="connsiteX2" fmla="*/ 476250 w 676275"/>
              <a:gd name="connsiteY2" fmla="*/ 533400 h 942975"/>
              <a:gd name="connsiteX3" fmla="*/ 676275 w 676275"/>
              <a:gd name="connsiteY3" fmla="*/ 0 h 942975"/>
              <a:gd name="connsiteX4" fmla="*/ 676275 w 676275"/>
              <a:gd name="connsiteY4" fmla="*/ 0 h 942975"/>
              <a:gd name="connsiteX5" fmla="*/ 676275 w 676275"/>
              <a:gd name="connsiteY5" fmla="*/ 0 h 942975"/>
              <a:gd name="connsiteX6" fmla="*/ 676275 w 676275"/>
              <a:gd name="connsiteY6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" h="942975">
                <a:moveTo>
                  <a:pt x="0" y="942975"/>
                </a:moveTo>
                <a:cubicBezTo>
                  <a:pt x="46037" y="743743"/>
                  <a:pt x="92075" y="544512"/>
                  <a:pt x="171450" y="476250"/>
                </a:cubicBezTo>
                <a:cubicBezTo>
                  <a:pt x="250825" y="407988"/>
                  <a:pt x="392113" y="612775"/>
                  <a:pt x="476250" y="533400"/>
                </a:cubicBezTo>
                <a:cubicBezTo>
                  <a:pt x="560388" y="454025"/>
                  <a:pt x="676275" y="0"/>
                  <a:pt x="676275" y="0"/>
                </a:cubicBezTo>
                <a:lnTo>
                  <a:pt x="676275" y="0"/>
                </a:lnTo>
                <a:lnTo>
                  <a:pt x="676275" y="0"/>
                </a:lnTo>
                <a:lnTo>
                  <a:pt x="676275" y="0"/>
                </a:lnTo>
              </a:path>
            </a:pathLst>
          </a:custGeom>
          <a:noFill/>
          <a:ln w="19050">
            <a:solidFill>
              <a:srgbClr val="7030A0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A06F7-3660-5237-E06B-1E91DAFC0DB3}"/>
              </a:ext>
            </a:extLst>
          </p:cNvPr>
          <p:cNvSpPr txBox="1"/>
          <p:nvPr/>
        </p:nvSpPr>
        <p:spPr>
          <a:xfrm>
            <a:off x="477490" y="4552950"/>
            <a:ext cx="19741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Property of the substrates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estimate with group contribution theory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45FB01-CD95-FE83-29D3-63772121D11A}"/>
              </a:ext>
            </a:extLst>
          </p:cNvPr>
          <p:cNvSpPr txBox="1"/>
          <p:nvPr/>
        </p:nvSpPr>
        <p:spPr>
          <a:xfrm>
            <a:off x="-11254" y="5837194"/>
            <a:ext cx="2541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Noor et al., 2014. </a:t>
            </a:r>
            <a:r>
              <a:rPr lang="en-US" sz="1200" dirty="0" err="1"/>
              <a:t>PLoS</a:t>
            </a:r>
            <a:r>
              <a:rPr lang="en-US" sz="1200" dirty="0"/>
              <a:t> Comp. Bio.</a:t>
            </a:r>
          </a:p>
          <a:p>
            <a:r>
              <a:rPr lang="en-US" sz="1200" dirty="0"/>
              <a:t>Beard &amp; Qian, 2007. </a:t>
            </a:r>
            <a:r>
              <a:rPr lang="en-US" sz="1200" dirty="0" err="1"/>
              <a:t>PLoS</a:t>
            </a:r>
            <a:r>
              <a:rPr lang="en-US" sz="1200" dirty="0"/>
              <a:t> ONE</a:t>
            </a:r>
          </a:p>
          <a:p>
            <a:r>
              <a:rPr lang="en-US" sz="1200" dirty="0"/>
              <a:t>Haldane, 1930. Longmans, London.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FF9762-D959-5FB0-A4E9-5EA03C72AACB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F82EC9-A94A-8889-3B69-89DACAE31DF6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6F82-7FD6-AD1B-578B-49B6F101256E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454D5AA-367D-034E-483F-51B3BBC4DCBA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10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94D5-959D-C5C0-186D-4FFB41CF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helpful filters: (1) thermodynamics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E3A6F-CB6C-FED3-538B-77C179A8F75F}"/>
                  </a:ext>
                </a:extLst>
              </p:cNvPr>
              <p:cNvSpPr txBox="1"/>
              <p:nvPr/>
            </p:nvSpPr>
            <p:spPr>
              <a:xfrm>
                <a:off x="1013721" y="1866900"/>
                <a:ext cx="2853282" cy="577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𝑓𝑜𝑟𝑤𝑎𝑟𝑑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𝑓𝑙𝑢𝑥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𝑟𝑒𝑣𝑒𝑟𝑠𝑒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𝑓𝑙𝑢𝑥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E3A6F-CB6C-FED3-538B-77C179A8F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21" y="1866900"/>
                <a:ext cx="2853282" cy="5772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4EE8A9-5BD7-2A48-6FBF-F58C8BD5707D}"/>
                  </a:ext>
                </a:extLst>
              </p:cNvPr>
              <p:cNvSpPr txBox="1"/>
              <p:nvPr/>
            </p:nvSpPr>
            <p:spPr>
              <a:xfrm>
                <a:off x="898946" y="3043734"/>
                <a:ext cx="2637389" cy="770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4EE8A9-5BD7-2A48-6FBF-F58C8BD57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46" y="3043734"/>
                <a:ext cx="2637389" cy="7705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D86844F-6ED1-6E5C-CA84-28C026D3982F}"/>
              </a:ext>
            </a:extLst>
          </p:cNvPr>
          <p:cNvSpPr/>
          <p:nvPr/>
        </p:nvSpPr>
        <p:spPr>
          <a:xfrm>
            <a:off x="1318132" y="3686175"/>
            <a:ext cx="676275" cy="942975"/>
          </a:xfrm>
          <a:custGeom>
            <a:avLst/>
            <a:gdLst>
              <a:gd name="connsiteX0" fmla="*/ 0 w 676275"/>
              <a:gd name="connsiteY0" fmla="*/ 942975 h 942975"/>
              <a:gd name="connsiteX1" fmla="*/ 171450 w 676275"/>
              <a:gd name="connsiteY1" fmla="*/ 476250 h 942975"/>
              <a:gd name="connsiteX2" fmla="*/ 476250 w 676275"/>
              <a:gd name="connsiteY2" fmla="*/ 533400 h 942975"/>
              <a:gd name="connsiteX3" fmla="*/ 676275 w 676275"/>
              <a:gd name="connsiteY3" fmla="*/ 0 h 942975"/>
              <a:gd name="connsiteX4" fmla="*/ 676275 w 676275"/>
              <a:gd name="connsiteY4" fmla="*/ 0 h 942975"/>
              <a:gd name="connsiteX5" fmla="*/ 676275 w 676275"/>
              <a:gd name="connsiteY5" fmla="*/ 0 h 942975"/>
              <a:gd name="connsiteX6" fmla="*/ 676275 w 676275"/>
              <a:gd name="connsiteY6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" h="942975">
                <a:moveTo>
                  <a:pt x="0" y="942975"/>
                </a:moveTo>
                <a:cubicBezTo>
                  <a:pt x="46037" y="743743"/>
                  <a:pt x="92075" y="544512"/>
                  <a:pt x="171450" y="476250"/>
                </a:cubicBezTo>
                <a:cubicBezTo>
                  <a:pt x="250825" y="407988"/>
                  <a:pt x="392113" y="612775"/>
                  <a:pt x="476250" y="533400"/>
                </a:cubicBezTo>
                <a:cubicBezTo>
                  <a:pt x="560388" y="454025"/>
                  <a:pt x="676275" y="0"/>
                  <a:pt x="676275" y="0"/>
                </a:cubicBezTo>
                <a:lnTo>
                  <a:pt x="676275" y="0"/>
                </a:lnTo>
                <a:lnTo>
                  <a:pt x="676275" y="0"/>
                </a:lnTo>
                <a:lnTo>
                  <a:pt x="676275" y="0"/>
                </a:lnTo>
              </a:path>
            </a:pathLst>
          </a:custGeom>
          <a:noFill/>
          <a:ln w="19050">
            <a:solidFill>
              <a:srgbClr val="7030A0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D9A09F-88A8-4931-9709-F684469A05F5}"/>
              </a:ext>
            </a:extLst>
          </p:cNvPr>
          <p:cNvSpPr/>
          <p:nvPr/>
        </p:nvSpPr>
        <p:spPr>
          <a:xfrm>
            <a:off x="3234502" y="3952010"/>
            <a:ext cx="603666" cy="923631"/>
          </a:xfrm>
          <a:custGeom>
            <a:avLst/>
            <a:gdLst>
              <a:gd name="connsiteX0" fmla="*/ 603666 w 603666"/>
              <a:gd name="connsiteY0" fmla="*/ 923631 h 923631"/>
              <a:gd name="connsiteX1" fmla="*/ 422691 w 603666"/>
              <a:gd name="connsiteY1" fmla="*/ 447381 h 923631"/>
              <a:gd name="connsiteX2" fmla="*/ 222666 w 603666"/>
              <a:gd name="connsiteY2" fmla="*/ 561681 h 923631"/>
              <a:gd name="connsiteX3" fmla="*/ 22641 w 603666"/>
              <a:gd name="connsiteY3" fmla="*/ 66381 h 923631"/>
              <a:gd name="connsiteX4" fmla="*/ 13116 w 603666"/>
              <a:gd name="connsiteY4" fmla="*/ 18756 h 92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666" h="923631">
                <a:moveTo>
                  <a:pt x="603666" y="923631"/>
                </a:moveTo>
                <a:cubicBezTo>
                  <a:pt x="544928" y="715668"/>
                  <a:pt x="486191" y="507706"/>
                  <a:pt x="422691" y="447381"/>
                </a:cubicBezTo>
                <a:cubicBezTo>
                  <a:pt x="359191" y="387056"/>
                  <a:pt x="289341" y="625181"/>
                  <a:pt x="222666" y="561681"/>
                </a:cubicBezTo>
                <a:cubicBezTo>
                  <a:pt x="155991" y="498181"/>
                  <a:pt x="57566" y="156868"/>
                  <a:pt x="22641" y="66381"/>
                </a:cubicBezTo>
                <a:cubicBezTo>
                  <a:pt x="-12284" y="-24106"/>
                  <a:pt x="416" y="-2675"/>
                  <a:pt x="13116" y="18756"/>
                </a:cubicBezTo>
              </a:path>
            </a:pathLst>
          </a:custGeom>
          <a:noFill/>
          <a:ln w="19050">
            <a:solidFill>
              <a:srgbClr val="7030A0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A06F7-3660-5237-E06B-1E91DAFC0DB3}"/>
              </a:ext>
            </a:extLst>
          </p:cNvPr>
          <p:cNvSpPr txBox="1"/>
          <p:nvPr/>
        </p:nvSpPr>
        <p:spPr>
          <a:xfrm>
            <a:off x="477490" y="4552950"/>
            <a:ext cx="19741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Property of the substrates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estimate with group contribution theory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C452A-5465-B4EE-BED1-48E224CB2DC1}"/>
              </a:ext>
            </a:extLst>
          </p:cNvPr>
          <p:cNvSpPr txBox="1"/>
          <p:nvPr/>
        </p:nvSpPr>
        <p:spPr>
          <a:xfrm>
            <a:off x="2944465" y="4836769"/>
            <a:ext cx="23265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Function of substrate concentrations </a:t>
            </a:r>
            <a:r>
              <a:rPr lang="en-US" sz="1600" dirty="0">
                <a:sym typeface="Wingdings" panose="05000000000000000000" pitchFamily="2" charset="2"/>
              </a:rPr>
              <a:t> optimize within physiological constraints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45FB01-CD95-FE83-29D3-63772121D11A}"/>
              </a:ext>
            </a:extLst>
          </p:cNvPr>
          <p:cNvSpPr txBox="1"/>
          <p:nvPr/>
        </p:nvSpPr>
        <p:spPr>
          <a:xfrm>
            <a:off x="-11254" y="5837194"/>
            <a:ext cx="2541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Noor et al., 2014. </a:t>
            </a:r>
            <a:r>
              <a:rPr lang="en-US" sz="1200" dirty="0" err="1"/>
              <a:t>PLoS</a:t>
            </a:r>
            <a:r>
              <a:rPr lang="en-US" sz="1200" dirty="0"/>
              <a:t> Comp. Bio.</a:t>
            </a:r>
          </a:p>
          <a:p>
            <a:r>
              <a:rPr lang="en-US" sz="1200" dirty="0"/>
              <a:t>Beard &amp; Qian, 2007. </a:t>
            </a:r>
            <a:r>
              <a:rPr lang="en-US" sz="1200" dirty="0" err="1"/>
              <a:t>PLoS</a:t>
            </a:r>
            <a:r>
              <a:rPr lang="en-US" sz="1200" dirty="0"/>
              <a:t> ONE</a:t>
            </a:r>
          </a:p>
          <a:p>
            <a:r>
              <a:rPr lang="en-US" sz="1200" dirty="0"/>
              <a:t>Haldane, 1930. Longmans, London.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44B4FE-D5AB-4421-8355-8AB0A02F8989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F48735-824B-0CBF-6DA2-CACB3C9303FB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C1CFEE2-886F-C6F8-D961-A1EAF28C73B2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BD07268-7BE7-838B-8C63-1CF771C0C33D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87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94D5-959D-C5C0-186D-4FFB41CF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helpful filters: (1) thermodynamics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E3A6F-CB6C-FED3-538B-77C179A8F75F}"/>
                  </a:ext>
                </a:extLst>
              </p:cNvPr>
              <p:cNvSpPr txBox="1"/>
              <p:nvPr/>
            </p:nvSpPr>
            <p:spPr>
              <a:xfrm>
                <a:off x="1013721" y="1866900"/>
                <a:ext cx="2853282" cy="577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𝑓𝑜𝑟𝑤𝑎𝑟𝑑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𝑓𝑙𝑢𝑥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𝑟𝑒𝑣𝑒𝑟𝑠𝑒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𝑓𝑙𝑢𝑥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E3A6F-CB6C-FED3-538B-77C179A8F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21" y="1866900"/>
                <a:ext cx="2853282" cy="5772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4EE8A9-5BD7-2A48-6FBF-F58C8BD5707D}"/>
                  </a:ext>
                </a:extLst>
              </p:cNvPr>
              <p:cNvSpPr txBox="1"/>
              <p:nvPr/>
            </p:nvSpPr>
            <p:spPr>
              <a:xfrm>
                <a:off x="898946" y="3043734"/>
                <a:ext cx="2637389" cy="770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4EE8A9-5BD7-2A48-6FBF-F58C8BD57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46" y="3043734"/>
                <a:ext cx="2637389" cy="7705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D86844F-6ED1-6E5C-CA84-28C026D3982F}"/>
              </a:ext>
            </a:extLst>
          </p:cNvPr>
          <p:cNvSpPr/>
          <p:nvPr/>
        </p:nvSpPr>
        <p:spPr>
          <a:xfrm>
            <a:off x="1318132" y="3686175"/>
            <a:ext cx="676275" cy="942975"/>
          </a:xfrm>
          <a:custGeom>
            <a:avLst/>
            <a:gdLst>
              <a:gd name="connsiteX0" fmla="*/ 0 w 676275"/>
              <a:gd name="connsiteY0" fmla="*/ 942975 h 942975"/>
              <a:gd name="connsiteX1" fmla="*/ 171450 w 676275"/>
              <a:gd name="connsiteY1" fmla="*/ 476250 h 942975"/>
              <a:gd name="connsiteX2" fmla="*/ 476250 w 676275"/>
              <a:gd name="connsiteY2" fmla="*/ 533400 h 942975"/>
              <a:gd name="connsiteX3" fmla="*/ 676275 w 676275"/>
              <a:gd name="connsiteY3" fmla="*/ 0 h 942975"/>
              <a:gd name="connsiteX4" fmla="*/ 676275 w 676275"/>
              <a:gd name="connsiteY4" fmla="*/ 0 h 942975"/>
              <a:gd name="connsiteX5" fmla="*/ 676275 w 676275"/>
              <a:gd name="connsiteY5" fmla="*/ 0 h 942975"/>
              <a:gd name="connsiteX6" fmla="*/ 676275 w 676275"/>
              <a:gd name="connsiteY6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" h="942975">
                <a:moveTo>
                  <a:pt x="0" y="942975"/>
                </a:moveTo>
                <a:cubicBezTo>
                  <a:pt x="46037" y="743743"/>
                  <a:pt x="92075" y="544512"/>
                  <a:pt x="171450" y="476250"/>
                </a:cubicBezTo>
                <a:cubicBezTo>
                  <a:pt x="250825" y="407988"/>
                  <a:pt x="392113" y="612775"/>
                  <a:pt x="476250" y="533400"/>
                </a:cubicBezTo>
                <a:cubicBezTo>
                  <a:pt x="560388" y="454025"/>
                  <a:pt x="676275" y="0"/>
                  <a:pt x="676275" y="0"/>
                </a:cubicBezTo>
                <a:lnTo>
                  <a:pt x="676275" y="0"/>
                </a:lnTo>
                <a:lnTo>
                  <a:pt x="676275" y="0"/>
                </a:lnTo>
                <a:lnTo>
                  <a:pt x="676275" y="0"/>
                </a:lnTo>
              </a:path>
            </a:pathLst>
          </a:custGeom>
          <a:noFill/>
          <a:ln w="19050">
            <a:solidFill>
              <a:srgbClr val="7030A0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D9A09F-88A8-4931-9709-F684469A05F5}"/>
              </a:ext>
            </a:extLst>
          </p:cNvPr>
          <p:cNvSpPr/>
          <p:nvPr/>
        </p:nvSpPr>
        <p:spPr>
          <a:xfrm>
            <a:off x="3234502" y="3952010"/>
            <a:ext cx="603666" cy="923631"/>
          </a:xfrm>
          <a:custGeom>
            <a:avLst/>
            <a:gdLst>
              <a:gd name="connsiteX0" fmla="*/ 603666 w 603666"/>
              <a:gd name="connsiteY0" fmla="*/ 923631 h 923631"/>
              <a:gd name="connsiteX1" fmla="*/ 422691 w 603666"/>
              <a:gd name="connsiteY1" fmla="*/ 447381 h 923631"/>
              <a:gd name="connsiteX2" fmla="*/ 222666 w 603666"/>
              <a:gd name="connsiteY2" fmla="*/ 561681 h 923631"/>
              <a:gd name="connsiteX3" fmla="*/ 22641 w 603666"/>
              <a:gd name="connsiteY3" fmla="*/ 66381 h 923631"/>
              <a:gd name="connsiteX4" fmla="*/ 13116 w 603666"/>
              <a:gd name="connsiteY4" fmla="*/ 18756 h 92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666" h="923631">
                <a:moveTo>
                  <a:pt x="603666" y="923631"/>
                </a:moveTo>
                <a:cubicBezTo>
                  <a:pt x="544928" y="715668"/>
                  <a:pt x="486191" y="507706"/>
                  <a:pt x="422691" y="447381"/>
                </a:cubicBezTo>
                <a:cubicBezTo>
                  <a:pt x="359191" y="387056"/>
                  <a:pt x="289341" y="625181"/>
                  <a:pt x="222666" y="561681"/>
                </a:cubicBezTo>
                <a:cubicBezTo>
                  <a:pt x="155991" y="498181"/>
                  <a:pt x="57566" y="156868"/>
                  <a:pt x="22641" y="66381"/>
                </a:cubicBezTo>
                <a:cubicBezTo>
                  <a:pt x="-12284" y="-24106"/>
                  <a:pt x="416" y="-2675"/>
                  <a:pt x="13116" y="18756"/>
                </a:cubicBezTo>
              </a:path>
            </a:pathLst>
          </a:custGeom>
          <a:noFill/>
          <a:ln w="19050">
            <a:solidFill>
              <a:srgbClr val="7030A0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A06F7-3660-5237-E06B-1E91DAFC0DB3}"/>
              </a:ext>
            </a:extLst>
          </p:cNvPr>
          <p:cNvSpPr txBox="1"/>
          <p:nvPr/>
        </p:nvSpPr>
        <p:spPr>
          <a:xfrm>
            <a:off x="477490" y="4552950"/>
            <a:ext cx="19741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Property of the substrates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estimate with group contribution theory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C452A-5465-B4EE-BED1-48E224CB2DC1}"/>
              </a:ext>
            </a:extLst>
          </p:cNvPr>
          <p:cNvSpPr txBox="1"/>
          <p:nvPr/>
        </p:nvSpPr>
        <p:spPr>
          <a:xfrm>
            <a:off x="2944465" y="4836769"/>
            <a:ext cx="23265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Function of substrate concentrations </a:t>
            </a:r>
            <a:r>
              <a:rPr lang="en-US" sz="1600" dirty="0">
                <a:sym typeface="Wingdings" panose="05000000000000000000" pitchFamily="2" charset="2"/>
              </a:rPr>
              <a:t> optimize within physiological constraints</a:t>
            </a:r>
            <a:endParaRPr lang="en-US" sz="16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DE20E2E-10C5-8394-58CD-4CE45E020C59}"/>
              </a:ext>
            </a:extLst>
          </p:cNvPr>
          <p:cNvSpPr/>
          <p:nvPr/>
        </p:nvSpPr>
        <p:spPr>
          <a:xfrm>
            <a:off x="6026167" y="2465893"/>
            <a:ext cx="349848" cy="1926214"/>
          </a:xfrm>
          <a:prstGeom prst="rightArrow">
            <a:avLst>
              <a:gd name="adj1" fmla="val 50000"/>
              <a:gd name="adj2" fmla="val 128300"/>
            </a:avLst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432FFF-0D28-A556-25B5-56157501F4FA}"/>
                  </a:ext>
                </a:extLst>
              </p:cNvPr>
              <p:cNvSpPr txBox="1"/>
              <p:nvPr/>
            </p:nvSpPr>
            <p:spPr>
              <a:xfrm>
                <a:off x="7448508" y="2921168"/>
                <a:ext cx="322901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Gives an </a:t>
                </a:r>
                <a:r>
                  <a:rPr lang="en-US" sz="2000" b="1" dirty="0"/>
                  <a:t>upper bound</a:t>
                </a:r>
                <a:r>
                  <a:rPr lang="en-US" sz="2000" dirty="0"/>
                  <a:t> on flux </a:t>
                </a:r>
                <a:r>
                  <a:rPr lang="en-US" sz="2000" dirty="0">
                    <a:sym typeface="Wingdings" panose="05000000000000000000" pitchFamily="2" charset="2"/>
                  </a:rPr>
                  <a:t> pathways w/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&gt; 0 are eliminated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432FFF-0D28-A556-25B5-56157501F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508" y="2921168"/>
                <a:ext cx="3229017" cy="1015663"/>
              </a:xfrm>
              <a:prstGeom prst="rect">
                <a:avLst/>
              </a:prstGeom>
              <a:blipFill>
                <a:blip r:embed="rId4"/>
                <a:stretch>
                  <a:fillRect l="-2075" t="-2994" r="-3396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A45FB01-CD95-FE83-29D3-63772121D11A}"/>
              </a:ext>
            </a:extLst>
          </p:cNvPr>
          <p:cNvSpPr txBox="1"/>
          <p:nvPr/>
        </p:nvSpPr>
        <p:spPr>
          <a:xfrm>
            <a:off x="-11254" y="5837194"/>
            <a:ext cx="2541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Noor et al., 2014. </a:t>
            </a:r>
            <a:r>
              <a:rPr lang="en-US" sz="1200" dirty="0" err="1"/>
              <a:t>PLoS</a:t>
            </a:r>
            <a:r>
              <a:rPr lang="en-US" sz="1200" dirty="0"/>
              <a:t> Comp. Bio.</a:t>
            </a:r>
          </a:p>
          <a:p>
            <a:r>
              <a:rPr lang="en-US" sz="1200" dirty="0"/>
              <a:t>Beard &amp; Qian, 2007. </a:t>
            </a:r>
            <a:r>
              <a:rPr lang="en-US" sz="1200" dirty="0" err="1"/>
              <a:t>PLoS</a:t>
            </a:r>
            <a:r>
              <a:rPr lang="en-US" sz="1200" dirty="0"/>
              <a:t> ONE</a:t>
            </a:r>
          </a:p>
          <a:p>
            <a:r>
              <a:rPr lang="en-US" sz="1200" dirty="0"/>
              <a:t>Haldane, 1930. Longmans, London.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0EB33-9B41-72D6-E834-9C8EF1128064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B6C0FC-1AF1-06C2-8DAD-9467F0F16583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8ACEA2-F4D1-3B22-6998-8BA2A5E61E25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A7551EF-F22C-9F66-A374-D144C82DBC6A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27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94D5-959D-C5C0-186D-4FFB41CF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helpful filters: (2) structural similarity to known substrate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56DF4-2D7E-095B-45C7-5D91F8A31751}"/>
              </a:ext>
            </a:extLst>
          </p:cNvPr>
          <p:cNvSpPr txBox="1"/>
          <p:nvPr/>
        </p:nvSpPr>
        <p:spPr>
          <a:xfrm>
            <a:off x="579901" y="1225970"/>
            <a:ext cx="3404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Predicted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B4789-0498-D93E-1504-CB50E1FF5132}"/>
              </a:ext>
            </a:extLst>
          </p:cNvPr>
          <p:cNvSpPr txBox="1"/>
          <p:nvPr/>
        </p:nvSpPr>
        <p:spPr>
          <a:xfrm>
            <a:off x="4714239" y="1193499"/>
            <a:ext cx="3404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Known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B032D-AA4D-9C3C-7819-4192D3B7475B}"/>
              </a:ext>
            </a:extLst>
          </p:cNvPr>
          <p:cNvSpPr txBox="1"/>
          <p:nvPr/>
        </p:nvSpPr>
        <p:spPr>
          <a:xfrm>
            <a:off x="8204541" y="1187938"/>
            <a:ext cx="340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Reaction center MCS Score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C53BF0-4A1C-4F75-E570-A9A7E3615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96" y="1789345"/>
            <a:ext cx="3896591" cy="1298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45A3C4-B544-779D-1011-EBE0B129B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135" y="1789345"/>
            <a:ext cx="3896591" cy="12988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3AB1BC8-63B4-1D67-2CC9-C23B287B3DE9}"/>
              </a:ext>
            </a:extLst>
          </p:cNvPr>
          <p:cNvSpPr txBox="1"/>
          <p:nvPr/>
        </p:nvSpPr>
        <p:spPr>
          <a:xfrm>
            <a:off x="3943526" y="2254488"/>
            <a:ext cx="5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vs.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679F23-A61B-14A4-2F72-6099D3DC3A67}"/>
              </a:ext>
            </a:extLst>
          </p:cNvPr>
          <p:cNvSpPr txBox="1"/>
          <p:nvPr/>
        </p:nvSpPr>
        <p:spPr>
          <a:xfrm>
            <a:off x="9573885" y="2207945"/>
            <a:ext cx="8399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i="1" dirty="0"/>
              <a:t>0.64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D3CA3AF-1F39-A8EE-5AF1-9E1864DDEDE9}"/>
              </a:ext>
            </a:extLst>
          </p:cNvPr>
          <p:cNvSpPr/>
          <p:nvPr/>
        </p:nvSpPr>
        <p:spPr>
          <a:xfrm>
            <a:off x="2996047" y="2187296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A4D43D0-AC83-C928-17B5-B1AD0C37FD0D}"/>
              </a:ext>
            </a:extLst>
          </p:cNvPr>
          <p:cNvSpPr/>
          <p:nvPr/>
        </p:nvSpPr>
        <p:spPr>
          <a:xfrm>
            <a:off x="3337793" y="2362787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3C53B19-AB43-F27B-335E-53B93CB9FED9}"/>
              </a:ext>
            </a:extLst>
          </p:cNvPr>
          <p:cNvSpPr/>
          <p:nvPr/>
        </p:nvSpPr>
        <p:spPr>
          <a:xfrm>
            <a:off x="7272484" y="2122641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4FF5FC-1F2A-410C-8B8B-B39D66530CAE}"/>
              </a:ext>
            </a:extLst>
          </p:cNvPr>
          <p:cNvSpPr/>
          <p:nvPr/>
        </p:nvSpPr>
        <p:spPr>
          <a:xfrm>
            <a:off x="7651175" y="2279659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4EE848-A4F8-76E1-D7BC-3F72C0AC3C0E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CC8AC02-A250-4748-6649-C19625EEC17B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0D5BE82-58DD-8779-B136-C0294071A827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9AD6FCA5-B972-04BC-6D4B-7B95329E2518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67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B6CC1-EFFE-95CB-A18F-A4412AF6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CASP can generate synthesis ideas for novel monomers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881E3B-DB85-D43A-ABC6-82737A30A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99" y="1020806"/>
            <a:ext cx="9299425" cy="497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0A552D-6643-831B-54BE-1E05AB6FCAE7}"/>
              </a:ext>
            </a:extLst>
          </p:cNvPr>
          <p:cNvSpPr txBox="1"/>
          <p:nvPr/>
        </p:nvSpPr>
        <p:spPr>
          <a:xfrm>
            <a:off x="-11254" y="6217044"/>
            <a:ext cx="2541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Allison Werner</a:t>
            </a:r>
          </a:p>
        </p:txBody>
      </p:sp>
    </p:spTree>
    <p:extLst>
      <p:ext uri="{BB962C8B-B14F-4D97-AF65-F5344CB8AC3E}">
        <p14:creationId xmlns:p14="http://schemas.microsoft.com/office/powerpoint/2010/main" val="3741902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94D5-959D-C5C0-186D-4FFB41CF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helpful filters: (2) structural similarity to known substrate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56DF4-2D7E-095B-45C7-5D91F8A31751}"/>
              </a:ext>
            </a:extLst>
          </p:cNvPr>
          <p:cNvSpPr txBox="1"/>
          <p:nvPr/>
        </p:nvSpPr>
        <p:spPr>
          <a:xfrm>
            <a:off x="579901" y="1225970"/>
            <a:ext cx="3404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Predicted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B4789-0498-D93E-1504-CB50E1FF5132}"/>
              </a:ext>
            </a:extLst>
          </p:cNvPr>
          <p:cNvSpPr txBox="1"/>
          <p:nvPr/>
        </p:nvSpPr>
        <p:spPr>
          <a:xfrm>
            <a:off x="4714239" y="1193499"/>
            <a:ext cx="3404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Known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B032D-AA4D-9C3C-7819-4192D3B7475B}"/>
              </a:ext>
            </a:extLst>
          </p:cNvPr>
          <p:cNvSpPr txBox="1"/>
          <p:nvPr/>
        </p:nvSpPr>
        <p:spPr>
          <a:xfrm>
            <a:off x="8204541" y="1187938"/>
            <a:ext cx="340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Reaction center MCS Score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C53BF0-4A1C-4F75-E570-A9A7E3615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96" y="1789345"/>
            <a:ext cx="3896591" cy="1298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45A3C4-B544-779D-1011-EBE0B129B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135" y="1789345"/>
            <a:ext cx="3896591" cy="1298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4852BA-CA3F-055F-E114-FC65F76A8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97" y="3330114"/>
            <a:ext cx="3896591" cy="12988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123A76-EB07-1E77-79D1-8779B3F60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135" y="3370942"/>
            <a:ext cx="3896591" cy="12988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3AB1BC8-63B4-1D67-2CC9-C23B287B3DE9}"/>
              </a:ext>
            </a:extLst>
          </p:cNvPr>
          <p:cNvSpPr txBox="1"/>
          <p:nvPr/>
        </p:nvSpPr>
        <p:spPr>
          <a:xfrm>
            <a:off x="3943526" y="2254488"/>
            <a:ext cx="5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vs.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F8376B-8C23-7FC9-A438-3A6DD621AA34}"/>
              </a:ext>
            </a:extLst>
          </p:cNvPr>
          <p:cNvSpPr txBox="1"/>
          <p:nvPr/>
        </p:nvSpPr>
        <p:spPr>
          <a:xfrm>
            <a:off x="3943526" y="3835708"/>
            <a:ext cx="5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vs.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679F23-A61B-14A4-2F72-6099D3DC3A67}"/>
              </a:ext>
            </a:extLst>
          </p:cNvPr>
          <p:cNvSpPr txBox="1"/>
          <p:nvPr/>
        </p:nvSpPr>
        <p:spPr>
          <a:xfrm>
            <a:off x="9573885" y="2207945"/>
            <a:ext cx="8399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i="1" dirty="0"/>
              <a:t>0.64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453C47-90F2-D00A-5AB9-388DC1F2C2FB}"/>
              </a:ext>
            </a:extLst>
          </p:cNvPr>
          <p:cNvSpPr txBox="1"/>
          <p:nvPr/>
        </p:nvSpPr>
        <p:spPr>
          <a:xfrm>
            <a:off x="9573885" y="3789542"/>
            <a:ext cx="8399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i="1" dirty="0"/>
              <a:t>0.45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D3CA3AF-1F39-A8EE-5AF1-9E1864DDEDE9}"/>
              </a:ext>
            </a:extLst>
          </p:cNvPr>
          <p:cNvSpPr/>
          <p:nvPr/>
        </p:nvSpPr>
        <p:spPr>
          <a:xfrm>
            <a:off x="2996047" y="2187296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A4D43D0-AC83-C928-17B5-B1AD0C37FD0D}"/>
              </a:ext>
            </a:extLst>
          </p:cNvPr>
          <p:cNvSpPr/>
          <p:nvPr/>
        </p:nvSpPr>
        <p:spPr>
          <a:xfrm>
            <a:off x="3337793" y="2362787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3C53B19-AB43-F27B-335E-53B93CB9FED9}"/>
              </a:ext>
            </a:extLst>
          </p:cNvPr>
          <p:cNvSpPr/>
          <p:nvPr/>
        </p:nvSpPr>
        <p:spPr>
          <a:xfrm>
            <a:off x="7272484" y="2122641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4FF5FC-1F2A-410C-8B8B-B39D66530CAE}"/>
              </a:ext>
            </a:extLst>
          </p:cNvPr>
          <p:cNvSpPr/>
          <p:nvPr/>
        </p:nvSpPr>
        <p:spPr>
          <a:xfrm>
            <a:off x="7651175" y="2279659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F914E8-1927-7037-E7AF-62EBCF895EF0}"/>
              </a:ext>
            </a:extLst>
          </p:cNvPr>
          <p:cNvSpPr/>
          <p:nvPr/>
        </p:nvSpPr>
        <p:spPr>
          <a:xfrm>
            <a:off x="2885211" y="3896023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51430A-FF95-EDF9-3037-CB77654D8CE7}"/>
              </a:ext>
            </a:extLst>
          </p:cNvPr>
          <p:cNvSpPr/>
          <p:nvPr/>
        </p:nvSpPr>
        <p:spPr>
          <a:xfrm>
            <a:off x="3226956" y="3683587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858F37-2244-37B2-FC98-C9593ABFABE7}"/>
              </a:ext>
            </a:extLst>
          </p:cNvPr>
          <p:cNvSpPr/>
          <p:nvPr/>
        </p:nvSpPr>
        <p:spPr>
          <a:xfrm>
            <a:off x="5194301" y="3637405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ADDE9B-28D0-AE7B-6D05-7FB9A071D307}"/>
              </a:ext>
            </a:extLst>
          </p:cNvPr>
          <p:cNvSpPr/>
          <p:nvPr/>
        </p:nvSpPr>
        <p:spPr>
          <a:xfrm>
            <a:off x="5517574" y="3923732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4EE848-A4F8-76E1-D7BC-3F72C0AC3C0E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CC8AC02-A250-4748-6649-C19625EEC17B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0D5BE82-58DD-8779-B136-C0294071A827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9AD6FCA5-B972-04BC-6D4B-7B95329E2518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16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94D5-959D-C5C0-186D-4FFB41CF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helpful filters: (2) structural similarity to known substrate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56DF4-2D7E-095B-45C7-5D91F8A31751}"/>
              </a:ext>
            </a:extLst>
          </p:cNvPr>
          <p:cNvSpPr txBox="1"/>
          <p:nvPr/>
        </p:nvSpPr>
        <p:spPr>
          <a:xfrm>
            <a:off x="579901" y="1225970"/>
            <a:ext cx="3404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Predicted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B4789-0498-D93E-1504-CB50E1FF5132}"/>
              </a:ext>
            </a:extLst>
          </p:cNvPr>
          <p:cNvSpPr txBox="1"/>
          <p:nvPr/>
        </p:nvSpPr>
        <p:spPr>
          <a:xfrm>
            <a:off x="4714239" y="1193499"/>
            <a:ext cx="3404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Known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B032D-AA4D-9C3C-7819-4192D3B7475B}"/>
              </a:ext>
            </a:extLst>
          </p:cNvPr>
          <p:cNvSpPr txBox="1"/>
          <p:nvPr/>
        </p:nvSpPr>
        <p:spPr>
          <a:xfrm>
            <a:off x="8204541" y="1187938"/>
            <a:ext cx="340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Reaction center MCS Score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C53BF0-4A1C-4F75-E570-A9A7E3615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96" y="1789345"/>
            <a:ext cx="3896591" cy="1298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45A3C4-B544-779D-1011-EBE0B129B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135" y="1789345"/>
            <a:ext cx="3896591" cy="1298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4852BA-CA3F-055F-E114-FC65F76A8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97" y="3330114"/>
            <a:ext cx="3896591" cy="12988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123A76-EB07-1E77-79D1-8779B3F60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135" y="3370942"/>
            <a:ext cx="3896591" cy="12988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7AD591-123C-3793-D128-67FD286A6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796" y="4870884"/>
            <a:ext cx="3896591" cy="12988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7382C8-B4C4-CC71-1D7F-5252DCFA8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135" y="4952540"/>
            <a:ext cx="3896591" cy="12988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3AB1BC8-63B4-1D67-2CC9-C23B287B3DE9}"/>
              </a:ext>
            </a:extLst>
          </p:cNvPr>
          <p:cNvSpPr txBox="1"/>
          <p:nvPr/>
        </p:nvSpPr>
        <p:spPr>
          <a:xfrm>
            <a:off x="3943526" y="2254488"/>
            <a:ext cx="5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vs.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F8376B-8C23-7FC9-A438-3A6DD621AA34}"/>
              </a:ext>
            </a:extLst>
          </p:cNvPr>
          <p:cNvSpPr txBox="1"/>
          <p:nvPr/>
        </p:nvSpPr>
        <p:spPr>
          <a:xfrm>
            <a:off x="3943526" y="3835708"/>
            <a:ext cx="5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vs.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4F7F09-278E-04B6-7292-87E94773B617}"/>
              </a:ext>
            </a:extLst>
          </p:cNvPr>
          <p:cNvSpPr txBox="1"/>
          <p:nvPr/>
        </p:nvSpPr>
        <p:spPr>
          <a:xfrm>
            <a:off x="3943526" y="5416928"/>
            <a:ext cx="5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vs.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679F23-A61B-14A4-2F72-6099D3DC3A67}"/>
              </a:ext>
            </a:extLst>
          </p:cNvPr>
          <p:cNvSpPr txBox="1"/>
          <p:nvPr/>
        </p:nvSpPr>
        <p:spPr>
          <a:xfrm>
            <a:off x="9573885" y="2207945"/>
            <a:ext cx="8399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i="1" dirty="0"/>
              <a:t>0.64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453C47-90F2-D00A-5AB9-388DC1F2C2FB}"/>
              </a:ext>
            </a:extLst>
          </p:cNvPr>
          <p:cNvSpPr txBox="1"/>
          <p:nvPr/>
        </p:nvSpPr>
        <p:spPr>
          <a:xfrm>
            <a:off x="9573885" y="3789542"/>
            <a:ext cx="8399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i="1" dirty="0"/>
              <a:t>0.45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BC3A46-0479-19AC-A4BA-04B68E1B65F0}"/>
              </a:ext>
            </a:extLst>
          </p:cNvPr>
          <p:cNvSpPr txBox="1"/>
          <p:nvPr/>
        </p:nvSpPr>
        <p:spPr>
          <a:xfrm>
            <a:off x="9573885" y="5371140"/>
            <a:ext cx="8399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i="1" dirty="0"/>
              <a:t>0.39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D3CA3AF-1F39-A8EE-5AF1-9E1864DDEDE9}"/>
              </a:ext>
            </a:extLst>
          </p:cNvPr>
          <p:cNvSpPr/>
          <p:nvPr/>
        </p:nvSpPr>
        <p:spPr>
          <a:xfrm>
            <a:off x="2996047" y="2187296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A4D43D0-AC83-C928-17B5-B1AD0C37FD0D}"/>
              </a:ext>
            </a:extLst>
          </p:cNvPr>
          <p:cNvSpPr/>
          <p:nvPr/>
        </p:nvSpPr>
        <p:spPr>
          <a:xfrm>
            <a:off x="3337793" y="2362787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3C53B19-AB43-F27B-335E-53B93CB9FED9}"/>
              </a:ext>
            </a:extLst>
          </p:cNvPr>
          <p:cNvSpPr/>
          <p:nvPr/>
        </p:nvSpPr>
        <p:spPr>
          <a:xfrm>
            <a:off x="7272484" y="2122641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4FF5FC-1F2A-410C-8B8B-B39D66530CAE}"/>
              </a:ext>
            </a:extLst>
          </p:cNvPr>
          <p:cNvSpPr/>
          <p:nvPr/>
        </p:nvSpPr>
        <p:spPr>
          <a:xfrm>
            <a:off x="7651175" y="2279659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F914E8-1927-7037-E7AF-62EBCF895EF0}"/>
              </a:ext>
            </a:extLst>
          </p:cNvPr>
          <p:cNvSpPr/>
          <p:nvPr/>
        </p:nvSpPr>
        <p:spPr>
          <a:xfrm>
            <a:off x="2885211" y="3896023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51430A-FF95-EDF9-3037-CB77654D8CE7}"/>
              </a:ext>
            </a:extLst>
          </p:cNvPr>
          <p:cNvSpPr/>
          <p:nvPr/>
        </p:nvSpPr>
        <p:spPr>
          <a:xfrm>
            <a:off x="3226956" y="3683587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858F37-2244-37B2-FC98-C9593ABFABE7}"/>
              </a:ext>
            </a:extLst>
          </p:cNvPr>
          <p:cNvSpPr/>
          <p:nvPr/>
        </p:nvSpPr>
        <p:spPr>
          <a:xfrm>
            <a:off x="5194301" y="3637405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ADDE9B-28D0-AE7B-6D05-7FB9A071D307}"/>
              </a:ext>
            </a:extLst>
          </p:cNvPr>
          <p:cNvSpPr/>
          <p:nvPr/>
        </p:nvSpPr>
        <p:spPr>
          <a:xfrm>
            <a:off x="5517574" y="3923732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AF9EFFB-EB35-A679-DF6E-C9F2D21C62B8}"/>
              </a:ext>
            </a:extLst>
          </p:cNvPr>
          <p:cNvSpPr/>
          <p:nvPr/>
        </p:nvSpPr>
        <p:spPr>
          <a:xfrm>
            <a:off x="2922156" y="5438496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B6591A-DF93-7975-0B98-181B55DBBE61}"/>
              </a:ext>
            </a:extLst>
          </p:cNvPr>
          <p:cNvSpPr/>
          <p:nvPr/>
        </p:nvSpPr>
        <p:spPr>
          <a:xfrm>
            <a:off x="2977574" y="5854133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5B7C878-E51A-9C19-BD49-8B7E4B941D3D}"/>
              </a:ext>
            </a:extLst>
          </p:cNvPr>
          <p:cNvSpPr/>
          <p:nvPr/>
        </p:nvSpPr>
        <p:spPr>
          <a:xfrm>
            <a:off x="7845137" y="5281478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07BEB6-B119-F5E1-6932-CF2EA9834938}"/>
              </a:ext>
            </a:extLst>
          </p:cNvPr>
          <p:cNvSpPr/>
          <p:nvPr/>
        </p:nvSpPr>
        <p:spPr>
          <a:xfrm>
            <a:off x="7808192" y="5540096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4EE848-A4F8-76E1-D7BC-3F72C0AC3C0E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CC8AC02-A250-4748-6649-C19625EEC17B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0D5BE82-58DD-8779-B136-C0294071A827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9AD6FCA5-B972-04BC-6D4B-7B95329E2518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47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4EE2D-F6E7-DDAC-2680-C04CBC69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information pulled from </a:t>
            </a:r>
            <a:r>
              <a:rPr lang="en-US" dirty="0" err="1"/>
              <a:t>UniProt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FAD8A-F454-DB93-679D-476C6791A9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Amino acid sequence</a:t>
            </a:r>
          </a:p>
          <a:p>
            <a:r>
              <a:rPr lang="en-US" dirty="0"/>
              <a:t>Organism</a:t>
            </a:r>
          </a:p>
          <a:p>
            <a:r>
              <a:rPr lang="en-US" dirty="0"/>
              <a:t>Level of evidence (protein, transcript, or homology)</a:t>
            </a:r>
          </a:p>
          <a:p>
            <a:r>
              <a:rPr lang="en-US" dirty="0"/>
              <a:t>EC number</a:t>
            </a:r>
          </a:p>
          <a:p>
            <a:r>
              <a:rPr lang="en-US" dirty="0" err="1"/>
              <a:t>UniProt</a:t>
            </a:r>
            <a:r>
              <a:rPr lang="en-US" dirty="0"/>
              <a:t> ID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D61D67-50D4-22FF-EB11-2074B3B0F9A0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F6B420-ECC4-7465-A5A6-03CD833149FE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A44138B-B98C-E368-F4C7-342E387A870B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0AFCD02-CCFB-5893-BCD9-113F0F59AD81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48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Filters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BA99C-E520-4AE3-6F8E-44C4D320B0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Thermodynamic filter</a:t>
            </a:r>
          </a:p>
          <a:p>
            <a:pPr lvl="1"/>
            <a:r>
              <a:rPr lang="en-US" dirty="0"/>
              <a:t>Needs thermodynamic calculator functions from the user</a:t>
            </a:r>
          </a:p>
          <a:p>
            <a:r>
              <a:rPr lang="en-US" dirty="0"/>
              <a:t>Maximum atoms filter</a:t>
            </a:r>
          </a:p>
          <a:p>
            <a:pPr lvl="1"/>
            <a:r>
              <a:rPr lang="en-US" dirty="0" err="1"/>
              <a:t>max_atoms</a:t>
            </a:r>
            <a:r>
              <a:rPr lang="en-US" dirty="0"/>
              <a:t> = {"C": 20,</a:t>
            </a:r>
          </a:p>
          <a:p>
            <a:pPr marL="457200" lvl="1" indent="0">
              <a:buNone/>
            </a:pPr>
            <a:r>
              <a:rPr lang="en-US" dirty="0"/>
              <a:t>                             "O": 10,}</a:t>
            </a:r>
          </a:p>
          <a:p>
            <a:r>
              <a:rPr lang="en-US" dirty="0"/>
              <a:t>Multiple reactants filter</a:t>
            </a:r>
          </a:p>
          <a:p>
            <a:pPr lvl="1"/>
            <a:r>
              <a:rPr lang="en-US" dirty="0" err="1"/>
              <a:t>allow_multiple_reactants</a:t>
            </a:r>
            <a:endParaRPr lang="en-US" dirty="0"/>
          </a:p>
          <a:p>
            <a:pPr lvl="2"/>
            <a:r>
              <a:rPr lang="en-US" dirty="0"/>
              <a:t>default = True for chem forward expansion</a:t>
            </a:r>
          </a:p>
          <a:p>
            <a:pPr lvl="2"/>
            <a:r>
              <a:rPr lang="en-US" dirty="0"/>
              <a:t>default = False for chem retro and bio expansion</a:t>
            </a:r>
          </a:p>
          <a:p>
            <a:r>
              <a:rPr lang="en-US" dirty="0"/>
              <a:t>Custom filters</a:t>
            </a:r>
          </a:p>
          <a:p>
            <a:pPr lvl="1"/>
            <a:r>
              <a:rPr lang="en-US" dirty="0"/>
              <a:t>Users can code their own filters in python with </a:t>
            </a:r>
            <a:r>
              <a:rPr lang="en-US" dirty="0" err="1"/>
              <a:t>RDKit</a:t>
            </a:r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276F0E-5DFE-1D64-A214-BEFF43A937A9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9C2FAB-01E3-FEF2-DE2A-11B7D2F8BD40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C3FF89-F9A0-F4DC-B1E2-2A6C02D2C300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1B14BBD-A277-DF9B-37F3-5384AA3BEA11}"/>
              </a:ext>
            </a:extLst>
          </p:cNvPr>
          <p:cNvSpPr/>
          <p:nvPr/>
        </p:nvSpPr>
        <p:spPr>
          <a:xfrm>
            <a:off x="434144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02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CC0BC7F1-68A4-0302-35BB-238473EECF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8" r="67594" b="27300"/>
          <a:stretch/>
        </p:blipFill>
        <p:spPr>
          <a:xfrm>
            <a:off x="3463752" y="501701"/>
            <a:ext cx="4845361" cy="5648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3B34EE-ADBE-AFF9-994B-1D248F570FAB}"/>
              </a:ext>
            </a:extLst>
          </p:cNvPr>
          <p:cNvSpPr txBox="1"/>
          <p:nvPr/>
        </p:nvSpPr>
        <p:spPr>
          <a:xfrm>
            <a:off x="4663177" y="3597965"/>
            <a:ext cx="3081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8105185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Demo: Filtering &amp; 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1708748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output documents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38A29-8845-0FFE-3E95-A3FCBE11291A}"/>
              </a:ext>
            </a:extLst>
          </p:cNvPr>
          <p:cNvSpPr txBox="1"/>
          <p:nvPr/>
        </p:nvSpPr>
        <p:spPr>
          <a:xfrm>
            <a:off x="618327" y="1714896"/>
            <a:ext cx="4984355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Side-by-side reaction drawings (.pdf)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13347-4449-9F76-561C-5EA910C76885}"/>
              </a:ext>
            </a:extLst>
          </p:cNvPr>
          <p:cNvSpPr txBox="1"/>
          <p:nvPr/>
        </p:nvSpPr>
        <p:spPr>
          <a:xfrm>
            <a:off x="7586802" y="1714895"/>
            <a:ext cx="4119302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More info on pathways (.</a:t>
            </a:r>
            <a:r>
              <a:rPr lang="en-US" sz="2400" b="1" dirty="0" err="1"/>
              <a:t>xls</a:t>
            </a:r>
            <a:r>
              <a:rPr lang="en-US" sz="2400" b="1" dirty="0"/>
              <a:t>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4324CD-88E9-DD18-5870-5D29C52DD4D9}"/>
              </a:ext>
            </a:extLst>
          </p:cNvPr>
          <p:cNvGrpSpPr/>
          <p:nvPr/>
        </p:nvGrpSpPr>
        <p:grpSpPr>
          <a:xfrm>
            <a:off x="7383546" y="2405570"/>
            <a:ext cx="4525814" cy="2303458"/>
            <a:chOff x="7383546" y="2507166"/>
            <a:chExt cx="4525814" cy="230345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378D850-BE90-E2BC-EFD9-21A596CD2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3546" y="2507166"/>
              <a:ext cx="4525814" cy="1111386"/>
            </a:xfrm>
            <a:prstGeom prst="rect">
              <a:avLst/>
            </a:prstGeom>
          </p:spPr>
        </p:pic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09095FB-640F-EFCD-1488-FA501FBD367C}"/>
                </a:ext>
              </a:extLst>
            </p:cNvPr>
            <p:cNvSpPr/>
            <p:nvPr/>
          </p:nvSpPr>
          <p:spPr>
            <a:xfrm>
              <a:off x="9824823" y="3344429"/>
              <a:ext cx="676275" cy="942975"/>
            </a:xfrm>
            <a:custGeom>
              <a:avLst/>
              <a:gdLst>
                <a:gd name="connsiteX0" fmla="*/ 0 w 676275"/>
                <a:gd name="connsiteY0" fmla="*/ 942975 h 942975"/>
                <a:gd name="connsiteX1" fmla="*/ 171450 w 676275"/>
                <a:gd name="connsiteY1" fmla="*/ 476250 h 942975"/>
                <a:gd name="connsiteX2" fmla="*/ 476250 w 676275"/>
                <a:gd name="connsiteY2" fmla="*/ 533400 h 942975"/>
                <a:gd name="connsiteX3" fmla="*/ 676275 w 676275"/>
                <a:gd name="connsiteY3" fmla="*/ 0 h 942975"/>
                <a:gd name="connsiteX4" fmla="*/ 676275 w 676275"/>
                <a:gd name="connsiteY4" fmla="*/ 0 h 942975"/>
                <a:gd name="connsiteX5" fmla="*/ 676275 w 676275"/>
                <a:gd name="connsiteY5" fmla="*/ 0 h 942975"/>
                <a:gd name="connsiteX6" fmla="*/ 676275 w 676275"/>
                <a:gd name="connsiteY6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6275" h="942975">
                  <a:moveTo>
                    <a:pt x="0" y="942975"/>
                  </a:moveTo>
                  <a:cubicBezTo>
                    <a:pt x="46037" y="743743"/>
                    <a:pt x="92075" y="544512"/>
                    <a:pt x="171450" y="476250"/>
                  </a:cubicBezTo>
                  <a:cubicBezTo>
                    <a:pt x="250825" y="407988"/>
                    <a:pt x="392113" y="612775"/>
                    <a:pt x="476250" y="533400"/>
                  </a:cubicBezTo>
                  <a:cubicBezTo>
                    <a:pt x="560388" y="454025"/>
                    <a:pt x="676275" y="0"/>
                    <a:pt x="676275" y="0"/>
                  </a:cubicBezTo>
                  <a:lnTo>
                    <a:pt x="676275" y="0"/>
                  </a:lnTo>
                  <a:lnTo>
                    <a:pt x="676275" y="0"/>
                  </a:lnTo>
                  <a:lnTo>
                    <a:pt x="676275" y="0"/>
                  </a:lnTo>
                </a:path>
              </a:pathLst>
            </a:custGeom>
            <a:noFill/>
            <a:ln w="19050">
              <a:solidFill>
                <a:srgbClr val="7030A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F95EE0-F736-249F-EEC6-ADE785C057B4}"/>
                </a:ext>
              </a:extLst>
            </p:cNvPr>
            <p:cNvSpPr txBox="1"/>
            <p:nvPr/>
          </p:nvSpPr>
          <p:spPr>
            <a:xfrm>
              <a:off x="9032235" y="4287404"/>
              <a:ext cx="17743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7030A0"/>
                  </a:solidFill>
                </a:rPr>
                <a:t>UniProt</a:t>
              </a:r>
              <a:r>
                <a:rPr lang="en-US" sz="1400" dirty="0">
                  <a:solidFill>
                    <a:srgbClr val="7030A0"/>
                  </a:solidFill>
                </a:rPr>
                <a:t> IDs to access more info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E323BF1-24C1-11A0-892B-3961E3271995}"/>
              </a:ext>
            </a:extLst>
          </p:cNvPr>
          <p:cNvGrpSpPr/>
          <p:nvPr/>
        </p:nvGrpSpPr>
        <p:grpSpPr>
          <a:xfrm>
            <a:off x="365155" y="2405570"/>
            <a:ext cx="6469754" cy="2966324"/>
            <a:chOff x="365155" y="2688740"/>
            <a:chExt cx="6469754" cy="296632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F18AFA9-6DEE-60FF-6F9A-6F165E8B5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155" y="2688740"/>
              <a:ext cx="5490700" cy="1715572"/>
            </a:xfrm>
            <a:prstGeom prst="rect">
              <a:avLst/>
            </a:prstGeom>
          </p:spPr>
        </p:pic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82853677-F27A-EDA1-A45A-1C05A134563B}"/>
                </a:ext>
              </a:extLst>
            </p:cNvPr>
            <p:cNvSpPr/>
            <p:nvPr/>
          </p:nvSpPr>
          <p:spPr>
            <a:xfrm>
              <a:off x="5855855" y="2688740"/>
              <a:ext cx="157018" cy="894969"/>
            </a:xfrm>
            <a:prstGeom prst="rightBrac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38F803-78A2-4644-2C28-76413EC5BF2A}"/>
                </a:ext>
              </a:extLst>
            </p:cNvPr>
            <p:cNvSpPr txBox="1"/>
            <p:nvPr/>
          </p:nvSpPr>
          <p:spPr>
            <a:xfrm>
              <a:off x="6012873" y="2887308"/>
              <a:ext cx="8220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One pathway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3D05FD8-9DAB-92AC-0553-84ACE4C1CDB7}"/>
                </a:ext>
              </a:extLst>
            </p:cNvPr>
            <p:cNvSpPr/>
            <p:nvPr/>
          </p:nvSpPr>
          <p:spPr>
            <a:xfrm>
              <a:off x="1202677" y="4404312"/>
              <a:ext cx="676275" cy="942975"/>
            </a:xfrm>
            <a:custGeom>
              <a:avLst/>
              <a:gdLst>
                <a:gd name="connsiteX0" fmla="*/ 0 w 676275"/>
                <a:gd name="connsiteY0" fmla="*/ 942975 h 942975"/>
                <a:gd name="connsiteX1" fmla="*/ 171450 w 676275"/>
                <a:gd name="connsiteY1" fmla="*/ 476250 h 942975"/>
                <a:gd name="connsiteX2" fmla="*/ 476250 w 676275"/>
                <a:gd name="connsiteY2" fmla="*/ 533400 h 942975"/>
                <a:gd name="connsiteX3" fmla="*/ 676275 w 676275"/>
                <a:gd name="connsiteY3" fmla="*/ 0 h 942975"/>
                <a:gd name="connsiteX4" fmla="*/ 676275 w 676275"/>
                <a:gd name="connsiteY4" fmla="*/ 0 h 942975"/>
                <a:gd name="connsiteX5" fmla="*/ 676275 w 676275"/>
                <a:gd name="connsiteY5" fmla="*/ 0 h 942975"/>
                <a:gd name="connsiteX6" fmla="*/ 676275 w 676275"/>
                <a:gd name="connsiteY6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6275" h="942975">
                  <a:moveTo>
                    <a:pt x="0" y="942975"/>
                  </a:moveTo>
                  <a:cubicBezTo>
                    <a:pt x="46037" y="743743"/>
                    <a:pt x="92075" y="544512"/>
                    <a:pt x="171450" y="476250"/>
                  </a:cubicBezTo>
                  <a:cubicBezTo>
                    <a:pt x="250825" y="407988"/>
                    <a:pt x="392113" y="612775"/>
                    <a:pt x="476250" y="533400"/>
                  </a:cubicBezTo>
                  <a:cubicBezTo>
                    <a:pt x="560388" y="454025"/>
                    <a:pt x="676275" y="0"/>
                    <a:pt x="676275" y="0"/>
                  </a:cubicBezTo>
                  <a:lnTo>
                    <a:pt x="676275" y="0"/>
                  </a:lnTo>
                  <a:lnTo>
                    <a:pt x="676275" y="0"/>
                  </a:lnTo>
                  <a:lnTo>
                    <a:pt x="676275" y="0"/>
                  </a:lnTo>
                </a:path>
              </a:pathLst>
            </a:custGeom>
            <a:noFill/>
            <a:ln w="19050">
              <a:solidFill>
                <a:srgbClr val="7030A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B0633AE-1061-51E5-F628-9DD72E598558}"/>
                </a:ext>
              </a:extLst>
            </p:cNvPr>
            <p:cNvSpPr txBox="1"/>
            <p:nvPr/>
          </p:nvSpPr>
          <p:spPr>
            <a:xfrm>
              <a:off x="477490" y="5347287"/>
              <a:ext cx="1774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Predicted reaction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970E8F3-B878-CB57-BDEA-8328D667EA5A}"/>
                </a:ext>
              </a:extLst>
            </p:cNvPr>
            <p:cNvSpPr/>
            <p:nvPr/>
          </p:nvSpPr>
          <p:spPr>
            <a:xfrm>
              <a:off x="4028829" y="4348808"/>
              <a:ext cx="603666" cy="923631"/>
            </a:xfrm>
            <a:custGeom>
              <a:avLst/>
              <a:gdLst>
                <a:gd name="connsiteX0" fmla="*/ 603666 w 603666"/>
                <a:gd name="connsiteY0" fmla="*/ 923631 h 923631"/>
                <a:gd name="connsiteX1" fmla="*/ 422691 w 603666"/>
                <a:gd name="connsiteY1" fmla="*/ 447381 h 923631"/>
                <a:gd name="connsiteX2" fmla="*/ 222666 w 603666"/>
                <a:gd name="connsiteY2" fmla="*/ 561681 h 923631"/>
                <a:gd name="connsiteX3" fmla="*/ 22641 w 603666"/>
                <a:gd name="connsiteY3" fmla="*/ 66381 h 923631"/>
                <a:gd name="connsiteX4" fmla="*/ 13116 w 603666"/>
                <a:gd name="connsiteY4" fmla="*/ 18756 h 92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666" h="923631">
                  <a:moveTo>
                    <a:pt x="603666" y="923631"/>
                  </a:moveTo>
                  <a:cubicBezTo>
                    <a:pt x="544928" y="715668"/>
                    <a:pt x="486191" y="507706"/>
                    <a:pt x="422691" y="447381"/>
                  </a:cubicBezTo>
                  <a:cubicBezTo>
                    <a:pt x="359191" y="387056"/>
                    <a:pt x="289341" y="625181"/>
                    <a:pt x="222666" y="561681"/>
                  </a:cubicBezTo>
                  <a:cubicBezTo>
                    <a:pt x="155991" y="498181"/>
                    <a:pt x="57566" y="156868"/>
                    <a:pt x="22641" y="66381"/>
                  </a:cubicBezTo>
                  <a:cubicBezTo>
                    <a:pt x="-12284" y="-24106"/>
                    <a:pt x="416" y="-2675"/>
                    <a:pt x="13116" y="18756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23781E3-3B80-FC39-4D70-E31E58516B3A}"/>
                </a:ext>
              </a:extLst>
            </p:cNvPr>
            <p:cNvSpPr txBox="1"/>
            <p:nvPr/>
          </p:nvSpPr>
          <p:spPr>
            <a:xfrm>
              <a:off x="3745340" y="5240953"/>
              <a:ext cx="1774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Known reaction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F3F8E7F-E88B-D691-CF5D-3FEC0B74B071}"/>
              </a:ext>
            </a:extLst>
          </p:cNvPr>
          <p:cNvSpPr txBox="1"/>
          <p:nvPr/>
        </p:nvSpPr>
        <p:spPr>
          <a:xfrm>
            <a:off x="213238" y="5885899"/>
            <a:ext cx="1157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In the works: a more dynamic version that will speed up the review of this output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D24273-F38C-2527-EF96-5AF5CEF9D42D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845F22-2A40-8EE0-0351-88A54793040C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405DAA-64D0-9A16-8580-DC7F2314FDA0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CF812C8-BB3F-4376-E10B-8A3FB9638431}"/>
              </a:ext>
            </a:extLst>
          </p:cNvPr>
          <p:cNvSpPr/>
          <p:nvPr/>
        </p:nvSpPr>
        <p:spPr>
          <a:xfrm>
            <a:off x="630347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581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One-step Post-processing Arguments (Most Are Optional)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1D713-9DEF-6858-20BA-EE44B0A2EEB4}"/>
              </a:ext>
            </a:extLst>
          </p:cNvPr>
          <p:cNvSpPr txBox="1"/>
          <p:nvPr/>
        </p:nvSpPr>
        <p:spPr>
          <a:xfrm>
            <a:off x="3716079" y="1020806"/>
            <a:ext cx="609245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post_processing.one_step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(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networks=None,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total_generations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=1,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starters=None,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helpers=None,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target=None,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job_name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="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default_job_name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",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search_depth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="default",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max_num_rxns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="default",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min_rxn_atom_economy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=0.3,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weights=None,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num_process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=1,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cool_reactions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=None,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remove_pure_helpers_rxns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=False,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sanitize=True,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transform_enols_flag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=False,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molecule_thermo_calculator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=None,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max_rxn_thermo_change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=15,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consider_name_difference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=True,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reaxys_result_name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=None,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exclude_smiles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=None,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reaxys_rxn_color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="blue",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</a:t>
            </a:r>
            <a:r>
              <a:rPr lang="en-US" sz="14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normal_rxn_color</a:t>
            </a:r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="black",</a:t>
            </a:r>
          </a:p>
          <a:p>
            <a:pPr algn="l" fontAlgn="ctr"/>
            <a:r>
              <a:rPr 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var(--fontStack-monospace, ui-monospace, SFMono-Regular, SF Mono, Menlo, Consolas, Liberation Mono, monospace)"/>
              </a:rPr>
              <a:t>        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1B3F8B-0A78-664F-15AF-353E0BA3E883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93E7551-5365-4D0B-283A-47A7A4BC4B89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3689C3-4DFE-3AB5-63FB-8D8A2BAB53C5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8EEF36D-AE4E-A761-EB3B-6B448F3C5614}"/>
              </a:ext>
            </a:extLst>
          </p:cNvPr>
          <p:cNvSpPr/>
          <p:nvPr/>
        </p:nvSpPr>
        <p:spPr>
          <a:xfrm>
            <a:off x="4341442" y="6527320"/>
            <a:ext cx="1940089" cy="31174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24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C773-4D5B-4A91-AAEB-A0F0139D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4" name="Picture 3" descr="A group of people holding up paintings&#10;&#10;Description automatically generated">
            <a:extLst>
              <a:ext uri="{FF2B5EF4-FFF2-40B4-BE49-F238E27FC236}">
                <a16:creationId xmlns:a16="http://schemas.microsoft.com/office/drawing/2014/main" id="{08F4F8CD-9343-6031-8319-4896A4D60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44" y="1534460"/>
            <a:ext cx="6494376" cy="4870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E916E7-3D96-2CFF-61EE-0D8BA57E1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4395" y="4926608"/>
            <a:ext cx="1080269" cy="823934"/>
          </a:xfrm>
          <a:prstGeom prst="rect">
            <a:avLst/>
          </a:prstGeom>
        </p:spPr>
      </p:pic>
      <p:pic>
        <p:nvPicPr>
          <p:cNvPr id="6" name="Picture 5" descr="Caption:">
            <a:extLst>
              <a:ext uri="{FF2B5EF4-FFF2-40B4-BE49-F238E27FC236}">
                <a16:creationId xmlns:a16="http://schemas.microsoft.com/office/drawing/2014/main" id="{BEDF5AC6-5853-0494-3C86-3951ABB7F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700" y="4710490"/>
            <a:ext cx="1256170" cy="12561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5294A96-4D8F-9501-5343-1F6085CE92FB}"/>
              </a:ext>
            </a:extLst>
          </p:cNvPr>
          <p:cNvSpPr txBox="1">
            <a:spLocks/>
          </p:cNvSpPr>
          <p:nvPr/>
        </p:nvSpPr>
        <p:spPr>
          <a:xfrm>
            <a:off x="7155392" y="1312547"/>
            <a:ext cx="3720258" cy="211645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rgbClr val="282B2E"/>
                </a:solidFill>
                <a:latin typeface="+mn-lt"/>
                <a:ea typeface="ヒラギノ角ゴ Pro W3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rgbClr val="282B2E"/>
                </a:solidFill>
                <a:latin typeface="+mn-lt"/>
                <a:ea typeface="ヒラギノ角ゴ Pro W3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200" kern="1200">
                <a:solidFill>
                  <a:srgbClr val="282B2E"/>
                </a:solidFill>
                <a:latin typeface="+mn-lt"/>
                <a:ea typeface="ヒラギノ角ゴ Pro W3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282B2E"/>
                </a:solidFill>
                <a:latin typeface="+mn-lt"/>
                <a:ea typeface="ヒラギノ角ゴ Pro W3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rgbClr val="282B2E"/>
                </a:solidFill>
                <a:latin typeface="+mn-lt"/>
                <a:ea typeface="ヒラギノ角ゴ Pro W3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Acknowledgements </a:t>
            </a:r>
          </a:p>
          <a:p>
            <a:pPr lvl="1"/>
            <a:r>
              <a:rPr lang="en-US" sz="1500" dirty="0" err="1"/>
              <a:t>Broadbelt</a:t>
            </a:r>
            <a:r>
              <a:rPr lang="en-US" sz="1500" dirty="0"/>
              <a:t> research group</a:t>
            </a:r>
          </a:p>
          <a:p>
            <a:pPr lvl="1"/>
            <a:r>
              <a:rPr lang="en-US" sz="1500" dirty="0"/>
              <a:t>James </a:t>
            </a:r>
            <a:r>
              <a:rPr lang="en-US" sz="1500" dirty="0" err="1"/>
              <a:t>Gerken</a:t>
            </a:r>
            <a:endParaRPr lang="en-US" sz="1500" dirty="0"/>
          </a:p>
          <a:p>
            <a:pPr lvl="1"/>
            <a:r>
              <a:rPr lang="en-US" sz="1500" dirty="0"/>
              <a:t>BETO project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0" name="Picture 9" descr="A logo for a company&#10;&#10;Description automatically generated">
            <a:extLst>
              <a:ext uri="{FF2B5EF4-FFF2-40B4-BE49-F238E27FC236}">
                <a16:creationId xmlns:a16="http://schemas.microsoft.com/office/drawing/2014/main" id="{5FB9DCD2-0306-1074-C655-B28688A6A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984" y="3014798"/>
            <a:ext cx="1900026" cy="116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447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CC0BC7F1-68A4-0302-35BB-238473EECF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8" r="67594" b="27300"/>
          <a:stretch/>
        </p:blipFill>
        <p:spPr>
          <a:xfrm>
            <a:off x="3463752" y="501701"/>
            <a:ext cx="4845361" cy="5648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3B34EE-ADBE-AFF9-994B-1D248F570FAB}"/>
              </a:ext>
            </a:extLst>
          </p:cNvPr>
          <p:cNvSpPr txBox="1"/>
          <p:nvPr/>
        </p:nvSpPr>
        <p:spPr>
          <a:xfrm>
            <a:off x="4663177" y="3597965"/>
            <a:ext cx="3081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07803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Background: </a:t>
            </a:r>
            <a:r>
              <a:rPr lang="en-US" b="1" dirty="0"/>
              <a:t>C</a:t>
            </a:r>
            <a:r>
              <a:rPr lang="en-US" dirty="0"/>
              <a:t>omputationally </a:t>
            </a:r>
            <a:r>
              <a:rPr lang="en-US" b="1" dirty="0"/>
              <a:t>A</a:t>
            </a:r>
            <a:r>
              <a:rPr lang="en-US" dirty="0"/>
              <a:t>ided </a:t>
            </a:r>
            <a:r>
              <a:rPr lang="en-US" b="1" dirty="0"/>
              <a:t>S</a:t>
            </a:r>
            <a:r>
              <a:rPr lang="en-US" dirty="0"/>
              <a:t>ynthesis </a:t>
            </a:r>
            <a:r>
              <a:rPr lang="en-US" b="1" dirty="0"/>
              <a:t>P</a:t>
            </a:r>
            <a:r>
              <a:rPr lang="en-US" dirty="0"/>
              <a:t>lanning (CASP) with </a:t>
            </a:r>
            <a:r>
              <a:rPr lang="en-US" dirty="0" err="1"/>
              <a:t>DORAnet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2903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1AF2373-4D17-66DE-431D-78E2EFCD3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3271549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dirty="0">
                <a:cs typeface="Arial"/>
              </a:rPr>
              <a:t>Installation: </a:t>
            </a:r>
            <a:r>
              <a:rPr lang="en-US" dirty="0" err="1">
                <a:cs typeface="Arial"/>
              </a:rPr>
              <a:t>DORAnet</a:t>
            </a:r>
          </a:p>
        </p:txBody>
      </p:sp>
    </p:spTree>
    <p:extLst>
      <p:ext uri="{BB962C8B-B14F-4D97-AF65-F5344CB8AC3E}">
        <p14:creationId xmlns:p14="http://schemas.microsoft.com/office/powerpoint/2010/main" val="9446698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9E2E0-2242-8B2B-01A2-B75087F3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F9604-DA0A-17B0-2DF1-33A054E575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lIns="91440" tIns="45720" rIns="91440" bIns="45720" anchor="t"/>
          <a:lstStyle/>
          <a:p>
            <a:r>
              <a:rPr lang="en-US" dirty="0"/>
              <a:t>Miniconda or Anaconda Installation</a:t>
            </a:r>
          </a:p>
          <a:p>
            <a:pPr lvl="1"/>
            <a:r>
              <a:rPr lang="en-US" dirty="0"/>
              <a:t>Download the installer</a:t>
            </a:r>
          </a:p>
          <a:p>
            <a:pPr lvl="2"/>
            <a:r>
              <a:rPr lang="en-US" dirty="0"/>
              <a:t>Miniconda                   </a:t>
            </a:r>
            <a:r>
              <a:rPr lang="en-US" dirty="0">
                <a:hlinkClick r:id="rId2"/>
              </a:rPr>
              <a:t>https://docs.anaconda.com/free/miniconda/</a:t>
            </a:r>
            <a:endParaRPr lang="en-US" dirty="0"/>
          </a:p>
          <a:p>
            <a:pPr lvl="2"/>
            <a:r>
              <a:rPr lang="en-US" dirty="0"/>
              <a:t>Anaconda                    </a:t>
            </a:r>
            <a:r>
              <a:rPr lang="en-US" dirty="0">
                <a:hlinkClick r:id="rId3"/>
              </a:rPr>
              <a:t>https://docs.anaconda.com/free/anaconda/install/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Run the installer</a:t>
            </a:r>
          </a:p>
          <a:p>
            <a:pPr lvl="2"/>
            <a:r>
              <a:rPr lang="en-US" dirty="0"/>
              <a:t>Follow the on-screen instructions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Use conda with command line </a:t>
            </a:r>
          </a:p>
          <a:p>
            <a:pPr lvl="2"/>
            <a:r>
              <a:rPr lang="en-US" dirty="0"/>
              <a:t>Linux and mac: open the built-in terminal</a:t>
            </a:r>
          </a:p>
          <a:p>
            <a:pPr lvl="2"/>
            <a:r>
              <a:rPr lang="en-US" dirty="0">
                <a:cs typeface="Arial"/>
              </a:rPr>
              <a:t>Windows: open the Anaconda </a:t>
            </a:r>
            <a:r>
              <a:rPr lang="en-US" dirty="0" err="1">
                <a:cs typeface="Arial"/>
              </a:rPr>
              <a:t>Powershell</a:t>
            </a:r>
            <a:r>
              <a:rPr lang="en-US" dirty="0">
                <a:cs typeface="Arial"/>
              </a:rPr>
              <a:t> Prompt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307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86A1-1619-958D-2A84-BD475088E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and Activate an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88AA9-0980-9BCC-D7A6-BBB35B6751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If you already have an environment to install </a:t>
            </a:r>
            <a:r>
              <a:rPr lang="en-US" dirty="0" err="1"/>
              <a:t>DORAnet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If you want to create a new environment to install </a:t>
            </a:r>
            <a:r>
              <a:rPr lang="en-US" dirty="0" err="1"/>
              <a:t>DORAnet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72AA1-896B-936F-EA48-DFFAEC3A8B0E}"/>
              </a:ext>
            </a:extLst>
          </p:cNvPr>
          <p:cNvSpPr txBox="1"/>
          <p:nvPr/>
        </p:nvSpPr>
        <p:spPr>
          <a:xfrm>
            <a:off x="883746" y="1987560"/>
            <a:ext cx="5112297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>
                <a:latin typeface="Consolas" panose="020B0609020204030204" pitchFamily="49" charset="0"/>
              </a:rPr>
              <a:t>conda activate your_env_name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B32A2-4662-6532-78BE-81E73552D346}"/>
              </a:ext>
            </a:extLst>
          </p:cNvPr>
          <p:cNvSpPr txBox="1"/>
          <p:nvPr/>
        </p:nvSpPr>
        <p:spPr>
          <a:xfrm>
            <a:off x="883746" y="3832592"/>
            <a:ext cx="7151317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>
                <a:latin typeface="Consolas" panose="020B0609020204030204" pitchFamily="49" charset="0"/>
              </a:rPr>
              <a:t>conda create -n your_env_name python=3.10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4BD011-0468-A014-3527-6452CF402E04}"/>
              </a:ext>
            </a:extLst>
          </p:cNvPr>
          <p:cNvSpPr txBox="1"/>
          <p:nvPr/>
        </p:nvSpPr>
        <p:spPr>
          <a:xfrm>
            <a:off x="883746" y="4549969"/>
            <a:ext cx="5112297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>
                <a:latin typeface="Consolas" panose="020B0609020204030204" pitchFamily="49" charset="0"/>
              </a:rPr>
              <a:t>conda activate your_env_name</a:t>
            </a:r>
          </a:p>
        </p:txBody>
      </p:sp>
    </p:spTree>
    <p:extLst>
      <p:ext uri="{BB962C8B-B14F-4D97-AF65-F5344CB8AC3E}">
        <p14:creationId xmlns:p14="http://schemas.microsoft.com/office/powerpoint/2010/main" val="12515739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180B-FC56-B2A9-4413-F55622DAE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DORAnet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A7BF7-797D-3871-7808-E2A54DB0D0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Install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Update DORAnet (In the Future)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199802-E3FD-8128-6CF5-0BAD1C9B42D5}"/>
              </a:ext>
            </a:extLst>
          </p:cNvPr>
          <p:cNvSpPr txBox="1"/>
          <p:nvPr/>
        </p:nvSpPr>
        <p:spPr>
          <a:xfrm>
            <a:off x="892985" y="1942964"/>
            <a:ext cx="3413114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>
                <a:latin typeface="Consolas" panose="020B0609020204030204" pitchFamily="49" charset="0"/>
              </a:rPr>
              <a:t>pip install doranet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4AFB0-4495-EA07-FAC5-8D24467F7FFE}"/>
              </a:ext>
            </a:extLst>
          </p:cNvPr>
          <p:cNvSpPr txBox="1"/>
          <p:nvPr/>
        </p:nvSpPr>
        <p:spPr>
          <a:xfrm>
            <a:off x="892985" y="4816611"/>
            <a:ext cx="5112297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>
                <a:latin typeface="Consolas" panose="020B0609020204030204" pitchFamily="49" charset="0"/>
              </a:rPr>
              <a:t>pip install doranet --upgrade</a:t>
            </a:r>
          </a:p>
        </p:txBody>
      </p:sp>
    </p:spTree>
    <p:extLst>
      <p:ext uri="{BB962C8B-B14F-4D97-AF65-F5344CB8AC3E}">
        <p14:creationId xmlns:p14="http://schemas.microsoft.com/office/powerpoint/2010/main" val="38209950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180B-FC56-B2A9-4413-F55622DAE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operator construction (1)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AC6120-2A20-17C8-4F44-6DA9C0C86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06" y="1020806"/>
            <a:ext cx="9699411" cy="540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135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180B-FC56-B2A9-4413-F55622DAE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operator construction (2)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EC168-7D6A-AE79-E9EF-D749886B8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549" y="1019006"/>
            <a:ext cx="9641725" cy="54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26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Coming soon: [Hybrid pathways, kinetics…]</a:t>
            </a:r>
          </a:p>
        </p:txBody>
      </p:sp>
    </p:spTree>
    <p:extLst>
      <p:ext uri="{BB962C8B-B14F-4D97-AF65-F5344CB8AC3E}">
        <p14:creationId xmlns:p14="http://schemas.microsoft.com/office/powerpoint/2010/main" val="26400149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[William highlight new things in development]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BA99C-E520-4AE3-6F8E-44C4D320B0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289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B2E56-C54D-2934-A278-E9DC0443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DORAnet?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8FCF0-FCD1-9299-A47B-CC302745E1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0"/>
            <a:ext cx="11162265" cy="32200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DORAnet is a Python framework for chemical network generation and analysis, intended to implement and extend the common functionality of tools previously used in the Broadbelt group for:</a:t>
            </a:r>
          </a:p>
          <a:p>
            <a:r>
              <a:rPr lang="en-US" dirty="0"/>
              <a:t>Chemo-catalytic synthesis planning</a:t>
            </a:r>
          </a:p>
          <a:p>
            <a:r>
              <a:rPr lang="en-US" dirty="0"/>
              <a:t>Enzymatic synthesis planning</a:t>
            </a:r>
          </a:p>
          <a:p>
            <a:r>
              <a:rPr lang="en-US" dirty="0"/>
              <a:t>Enzymatic product screening</a:t>
            </a:r>
          </a:p>
          <a:p>
            <a:r>
              <a:rPr lang="en-US" dirty="0"/>
              <a:t>Rate-based kinetic network expansion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DORAnet is licensed under the open-source Apache License Version 2</a:t>
            </a:r>
          </a:p>
        </p:txBody>
      </p:sp>
    </p:spTree>
    <p:extLst>
      <p:ext uri="{BB962C8B-B14F-4D97-AF65-F5344CB8AC3E}">
        <p14:creationId xmlns:p14="http://schemas.microsoft.com/office/powerpoint/2010/main" val="1170057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B6CC1-EFFE-95CB-A18F-A4412AF6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CASP with </a:t>
            </a:r>
            <a:r>
              <a:rPr lang="en-US" dirty="0" err="1"/>
              <a:t>DORAnet</a:t>
            </a:r>
            <a:endParaRPr lang="en-US" dirty="0"/>
          </a:p>
        </p:txBody>
      </p: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A7EF3646-120F-3E27-6D14-F38A84EA1404}"/>
              </a:ext>
            </a:extLst>
          </p:cNvPr>
          <p:cNvSpPr/>
          <p:nvPr/>
        </p:nvSpPr>
        <p:spPr>
          <a:xfrm>
            <a:off x="1211432" y="1489185"/>
            <a:ext cx="7817616" cy="1617785"/>
          </a:xfrm>
          <a:prstGeom prst="bracketPair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E9CD0-07C7-9AB9-9962-D46E8CCA9726}"/>
              </a:ext>
            </a:extLst>
          </p:cNvPr>
          <p:cNvSpPr txBox="1"/>
          <p:nvPr/>
        </p:nvSpPr>
        <p:spPr>
          <a:xfrm>
            <a:off x="257951" y="1744079"/>
            <a:ext cx="93003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b="1" dirty="0">
                <a:solidFill>
                  <a:srgbClr val="7030A0"/>
                </a:solidFill>
              </a:rPr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839596-7C7A-33F9-2735-8D5889A56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58" y="1703549"/>
            <a:ext cx="2199548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7DC48-3BB4-F37D-6DDB-D6A067DF7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1" r="12948"/>
          <a:stretch/>
        </p:blipFill>
        <p:spPr>
          <a:xfrm>
            <a:off x="4278572" y="1704560"/>
            <a:ext cx="2438401" cy="1095259"/>
          </a:xfrm>
          <a:prstGeom prst="rect">
            <a:avLst/>
          </a:prstGeom>
        </p:spPr>
      </p:pic>
      <p:pic>
        <p:nvPicPr>
          <p:cNvPr id="1032" name="Picture 8" descr="Setting Gear Tool Cog Isolated Flat Web Mobile Icon Vector Sign Symbol  Button Element Silhouette Stock Illustration - Download Image Now - iStock">
            <a:extLst>
              <a:ext uri="{FF2B5EF4-FFF2-40B4-BE49-F238E27FC236}">
                <a16:creationId xmlns:a16="http://schemas.microsoft.com/office/drawing/2014/main" id="{C50756A2-DFE3-DB6F-8F32-5F30BC40F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121" y="1466194"/>
            <a:ext cx="1571990" cy="1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E6AAE4-545B-EF18-5BFF-99808C7865B6}"/>
              </a:ext>
            </a:extLst>
          </p:cNvPr>
          <p:cNvSpPr txBox="1"/>
          <p:nvPr/>
        </p:nvSpPr>
        <p:spPr>
          <a:xfrm>
            <a:off x="1551600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starting molecules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2F54F-D16B-0C66-DAAF-4B71F488036A}"/>
              </a:ext>
            </a:extLst>
          </p:cNvPr>
          <p:cNvSpPr txBox="1"/>
          <p:nvPr/>
        </p:nvSpPr>
        <p:spPr>
          <a:xfrm>
            <a:off x="4501840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 molecules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CE7ED-6F3B-3FF7-4BE4-46FE40EC9901}"/>
              </a:ext>
            </a:extLst>
          </p:cNvPr>
          <p:cNvSpPr txBox="1"/>
          <p:nvPr/>
        </p:nvSpPr>
        <p:spPr>
          <a:xfrm>
            <a:off x="7037184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operators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27F08-ADB0-7FA3-0E89-AF6D1D856333}"/>
              </a:ext>
            </a:extLst>
          </p:cNvPr>
          <p:cNvSpPr txBox="1"/>
          <p:nvPr/>
        </p:nvSpPr>
        <p:spPr>
          <a:xfrm>
            <a:off x="3600451" y="1845904"/>
            <a:ext cx="513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26E38-1CC0-3CE7-B3A2-6365A440E194}"/>
              </a:ext>
            </a:extLst>
          </p:cNvPr>
          <p:cNvSpPr txBox="1"/>
          <p:nvPr/>
        </p:nvSpPr>
        <p:spPr>
          <a:xfrm>
            <a:off x="6670118" y="1845904"/>
            <a:ext cx="513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A6F35F-E38D-5B3D-699A-7C74F079C466}"/>
              </a:ext>
            </a:extLst>
          </p:cNvPr>
          <p:cNvSpPr txBox="1"/>
          <p:nvPr/>
        </p:nvSpPr>
        <p:spPr>
          <a:xfrm>
            <a:off x="8912043" y="1939403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A9EFFB-19C4-0EA5-F0D4-C15DD09C8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4159" y="1510834"/>
            <a:ext cx="1899591" cy="1688134"/>
          </a:xfrm>
          <a:prstGeom prst="rect">
            <a:avLst/>
          </a:prstGeom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22D31CA8-FF35-AE8B-4A2C-A5346F0C0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44" y="1283105"/>
            <a:ext cx="42468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FE08BA98-0A91-0366-2D0D-AF78BFF9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686" y="1283105"/>
            <a:ext cx="325384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8349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06A0D-F5B6-0618-7AA3-2A5160656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DORAnet Levels of Detail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C7C59-ACEE-4D6D-C2DF-E2A573672A0B}"/>
              </a:ext>
            </a:extLst>
          </p:cNvPr>
          <p:cNvSpPr txBox="1"/>
          <p:nvPr/>
        </p:nvSpPr>
        <p:spPr>
          <a:xfrm>
            <a:off x="7754644" y="1029172"/>
            <a:ext cx="2495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Levels of Detail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730C0B6-BC4E-8EF2-E0F0-5C09B7B62F68}"/>
              </a:ext>
            </a:extLst>
          </p:cNvPr>
          <p:cNvGrpSpPr/>
          <p:nvPr/>
        </p:nvGrpSpPr>
        <p:grpSpPr>
          <a:xfrm>
            <a:off x="4555368" y="2129566"/>
            <a:ext cx="1283161" cy="3101986"/>
            <a:chOff x="4555368" y="2129566"/>
            <a:chExt cx="2527072" cy="310198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17B5EA-387C-F557-B86F-AB0E913A71BD}"/>
                </a:ext>
              </a:extLst>
            </p:cNvPr>
            <p:cNvCxnSpPr>
              <a:cxnSpLocks/>
            </p:cNvCxnSpPr>
            <p:nvPr/>
          </p:nvCxnSpPr>
          <p:spPr>
            <a:xfrm>
              <a:off x="4555368" y="5231552"/>
              <a:ext cx="252707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E444DEC-3C88-4D38-855C-E985303B0E55}"/>
                </a:ext>
              </a:extLst>
            </p:cNvPr>
            <p:cNvCxnSpPr>
              <a:cxnSpLocks/>
            </p:cNvCxnSpPr>
            <p:nvPr/>
          </p:nvCxnSpPr>
          <p:spPr>
            <a:xfrm>
              <a:off x="4555368" y="2129566"/>
              <a:ext cx="252707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2F0AEBF-7BE9-3FB7-7FA6-1E1636E48A07}"/>
                </a:ext>
              </a:extLst>
            </p:cNvPr>
            <p:cNvCxnSpPr>
              <a:cxnSpLocks/>
            </p:cNvCxnSpPr>
            <p:nvPr/>
          </p:nvCxnSpPr>
          <p:spPr>
            <a:xfrm>
              <a:off x="4555368" y="3159867"/>
              <a:ext cx="252707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818016-E906-17D8-0762-392FC53CC280}"/>
                </a:ext>
              </a:extLst>
            </p:cNvPr>
            <p:cNvCxnSpPr>
              <a:cxnSpLocks/>
            </p:cNvCxnSpPr>
            <p:nvPr/>
          </p:nvCxnSpPr>
          <p:spPr>
            <a:xfrm>
              <a:off x="4555368" y="4190168"/>
              <a:ext cx="252707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7ECE0B5-BA83-9629-9B4A-DD620A0D38ED}"/>
              </a:ext>
            </a:extLst>
          </p:cNvPr>
          <p:cNvSpPr txBox="1"/>
          <p:nvPr/>
        </p:nvSpPr>
        <p:spPr>
          <a:xfrm>
            <a:off x="5838527" y="1573762"/>
            <a:ext cx="6350296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GUI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accessible interface to various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Not yet implemented, contributions welcome!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90478D-18D7-EC0D-2FFF-3499F77B973E}"/>
              </a:ext>
            </a:extLst>
          </p:cNvPr>
          <p:cNvSpPr txBox="1"/>
          <p:nvPr/>
        </p:nvSpPr>
        <p:spPr>
          <a:xfrm>
            <a:off x="5838529" y="2439145"/>
            <a:ext cx="6350296" cy="160043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Module Layer</a:t>
            </a:r>
            <a:r>
              <a:rPr lang="en-US" baseline="30000" dirty="0"/>
              <a:t>1,2,3,4</a:t>
            </a: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module implements a complex sets of assumptions about network type and structure for a particular domain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Example: enzymatic networks use enzyme transforms and free energy filters; kinetic networks use radical rearrangements, rate-based expansion, and transition state theory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3AC2A7-B582-3E7E-CE47-845EE5BFC535}"/>
              </a:ext>
            </a:extLst>
          </p:cNvPr>
          <p:cNvSpPr txBox="1"/>
          <p:nvPr/>
        </p:nvSpPr>
        <p:spPr>
          <a:xfrm>
            <a:off x="5838527" y="5144467"/>
            <a:ext cx="6350296" cy="135421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Interface Layer</a:t>
            </a:r>
            <a:r>
              <a:rPr lang="en-US" baseline="30000" dirty="0"/>
              <a:t>1</a:t>
            </a: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Definitions of relationships between fundamental objects like Molecules, Operators, and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Very few assumptions about network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 implementation code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CA072F-F1D9-7DB5-3584-4A2B6DC5B246}"/>
              </a:ext>
            </a:extLst>
          </p:cNvPr>
          <p:cNvSpPr txBox="1"/>
          <p:nvPr/>
        </p:nvSpPr>
        <p:spPr>
          <a:xfrm>
            <a:off x="5838539" y="4039239"/>
            <a:ext cx="6350295" cy="110799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Core Layer</a:t>
            </a:r>
            <a:r>
              <a:rPr lang="en-US" baseline="30000" dirty="0"/>
              <a:t>1,2</a:t>
            </a: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Toolbox of code implementing common assumptions shared between many domain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Example: a molecule is associated with a SMILES string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41046A-3753-D6CC-FBD4-B77CF3C9E3A8}"/>
              </a:ext>
            </a:extLst>
          </p:cNvPr>
          <p:cNvGrpSpPr/>
          <p:nvPr/>
        </p:nvGrpSpPr>
        <p:grpSpPr>
          <a:xfrm>
            <a:off x="1496284" y="1530973"/>
            <a:ext cx="3064633" cy="4299020"/>
            <a:chOff x="1496284" y="1530973"/>
            <a:chExt cx="3064633" cy="429902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157D03B-200A-5B26-5E1B-26C8D8F646F1}"/>
                </a:ext>
              </a:extLst>
            </p:cNvPr>
            <p:cNvGrpSpPr/>
            <p:nvPr/>
          </p:nvGrpSpPr>
          <p:grpSpPr>
            <a:xfrm>
              <a:off x="1496290" y="4621876"/>
              <a:ext cx="3064627" cy="1208117"/>
              <a:chOff x="2249977" y="3530138"/>
              <a:chExt cx="1407623" cy="612370"/>
            </a:xfrm>
          </p:grpSpPr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7C87700C-8662-3B35-D334-50FEAB0FDAE6}"/>
                  </a:ext>
                </a:extLst>
              </p:cNvPr>
              <p:cNvSpPr/>
              <p:nvPr/>
            </p:nvSpPr>
            <p:spPr>
              <a:xfrm>
                <a:off x="2249978" y="3604952"/>
                <a:ext cx="1407622" cy="537556"/>
              </a:xfrm>
              <a:prstGeom prst="diamond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6544E211-366F-FE31-7CAF-61AA6E746054}"/>
                  </a:ext>
                </a:extLst>
              </p:cNvPr>
              <p:cNvSpPr/>
              <p:nvPr/>
            </p:nvSpPr>
            <p:spPr>
              <a:xfrm>
                <a:off x="2249977" y="3798916"/>
                <a:ext cx="1407621" cy="69273"/>
              </a:xfrm>
              <a:prstGeom prst="rect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Diamond 63">
                <a:extLst>
                  <a:ext uri="{FF2B5EF4-FFF2-40B4-BE49-F238E27FC236}">
                    <a16:creationId xmlns:a16="http://schemas.microsoft.com/office/drawing/2014/main" id="{792BEC94-F53F-6487-E7A9-689AC8354BA7}"/>
                  </a:ext>
                </a:extLst>
              </p:cNvPr>
              <p:cNvSpPr/>
              <p:nvPr/>
            </p:nvSpPr>
            <p:spPr>
              <a:xfrm>
                <a:off x="2249978" y="3530138"/>
                <a:ext cx="1407622" cy="537556"/>
              </a:xfrm>
              <a:prstGeom prst="diamond">
                <a:avLst/>
              </a:prstGeom>
              <a:solidFill>
                <a:srgbClr val="0070C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C7B64D2-34B0-2CBA-C9D1-C83C1784AC03}"/>
                </a:ext>
              </a:extLst>
            </p:cNvPr>
            <p:cNvGrpSpPr/>
            <p:nvPr/>
          </p:nvGrpSpPr>
          <p:grpSpPr>
            <a:xfrm>
              <a:off x="1496286" y="3591575"/>
              <a:ext cx="3064627" cy="1208117"/>
              <a:chOff x="2249977" y="3530138"/>
              <a:chExt cx="1407623" cy="612370"/>
            </a:xfrm>
          </p:grpSpPr>
          <p:sp>
            <p:nvSpPr>
              <p:cNvPr id="59" name="Diamond 58">
                <a:extLst>
                  <a:ext uri="{FF2B5EF4-FFF2-40B4-BE49-F238E27FC236}">
                    <a16:creationId xmlns:a16="http://schemas.microsoft.com/office/drawing/2014/main" id="{3B4D07AF-7F2C-EF9E-E6FF-6D7E7ADDFAF7}"/>
                  </a:ext>
                </a:extLst>
              </p:cNvPr>
              <p:cNvSpPr/>
              <p:nvPr/>
            </p:nvSpPr>
            <p:spPr>
              <a:xfrm>
                <a:off x="2249978" y="3604952"/>
                <a:ext cx="1407622" cy="537556"/>
              </a:xfrm>
              <a:prstGeom prst="diamond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16274F5-97D6-832D-4AD2-503DBC78772D}"/>
                  </a:ext>
                </a:extLst>
              </p:cNvPr>
              <p:cNvSpPr/>
              <p:nvPr/>
            </p:nvSpPr>
            <p:spPr>
              <a:xfrm>
                <a:off x="2249977" y="3798916"/>
                <a:ext cx="1407621" cy="69273"/>
              </a:xfrm>
              <a:prstGeom prst="rect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Diamond 60">
                <a:extLst>
                  <a:ext uri="{FF2B5EF4-FFF2-40B4-BE49-F238E27FC236}">
                    <a16:creationId xmlns:a16="http://schemas.microsoft.com/office/drawing/2014/main" id="{91A37C44-7B87-3486-38C0-37338DAC4D4B}"/>
                  </a:ext>
                </a:extLst>
              </p:cNvPr>
              <p:cNvSpPr/>
              <p:nvPr/>
            </p:nvSpPr>
            <p:spPr>
              <a:xfrm>
                <a:off x="2249978" y="3530138"/>
                <a:ext cx="1407622" cy="537556"/>
              </a:xfrm>
              <a:prstGeom prst="diamond">
                <a:avLst/>
              </a:prstGeom>
              <a:solidFill>
                <a:srgbClr val="0070C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2E236B1-5EFC-C6B4-8D27-07BC430280A6}"/>
                </a:ext>
              </a:extLst>
            </p:cNvPr>
            <p:cNvGrpSpPr/>
            <p:nvPr/>
          </p:nvGrpSpPr>
          <p:grpSpPr>
            <a:xfrm>
              <a:off x="1496284" y="2561274"/>
              <a:ext cx="3064627" cy="1208117"/>
              <a:chOff x="2249977" y="3530138"/>
              <a:chExt cx="1407623" cy="612370"/>
            </a:xfrm>
          </p:grpSpPr>
          <p:sp>
            <p:nvSpPr>
              <p:cNvPr id="56" name="Diamond 55">
                <a:extLst>
                  <a:ext uri="{FF2B5EF4-FFF2-40B4-BE49-F238E27FC236}">
                    <a16:creationId xmlns:a16="http://schemas.microsoft.com/office/drawing/2014/main" id="{A7E319DB-AA03-78A7-4E77-CCB9CDCAD34F}"/>
                  </a:ext>
                </a:extLst>
              </p:cNvPr>
              <p:cNvSpPr/>
              <p:nvPr/>
            </p:nvSpPr>
            <p:spPr>
              <a:xfrm>
                <a:off x="2249978" y="3604952"/>
                <a:ext cx="1407622" cy="537556"/>
              </a:xfrm>
              <a:prstGeom prst="diamond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5B74F2E-47AF-43B6-4047-301B48FE5CC0}"/>
                  </a:ext>
                </a:extLst>
              </p:cNvPr>
              <p:cNvSpPr/>
              <p:nvPr/>
            </p:nvSpPr>
            <p:spPr>
              <a:xfrm>
                <a:off x="2249977" y="3798916"/>
                <a:ext cx="1407621" cy="69273"/>
              </a:xfrm>
              <a:prstGeom prst="rect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Diamond 57">
                <a:extLst>
                  <a:ext uri="{FF2B5EF4-FFF2-40B4-BE49-F238E27FC236}">
                    <a16:creationId xmlns:a16="http://schemas.microsoft.com/office/drawing/2014/main" id="{EFA19FCA-8502-1A4F-452E-33BDF3602ECA}"/>
                  </a:ext>
                </a:extLst>
              </p:cNvPr>
              <p:cNvSpPr/>
              <p:nvPr/>
            </p:nvSpPr>
            <p:spPr>
              <a:xfrm>
                <a:off x="2249978" y="3530138"/>
                <a:ext cx="1407622" cy="537556"/>
              </a:xfrm>
              <a:prstGeom prst="diamond">
                <a:avLst/>
              </a:prstGeom>
              <a:solidFill>
                <a:srgbClr val="0070C0"/>
              </a:solidFill>
              <a:ln w="19050"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840329F-804F-7F9D-47AE-75C3FD834689}"/>
                </a:ext>
              </a:extLst>
            </p:cNvPr>
            <p:cNvGrpSpPr/>
            <p:nvPr/>
          </p:nvGrpSpPr>
          <p:grpSpPr>
            <a:xfrm>
              <a:off x="1496284" y="1530973"/>
              <a:ext cx="3064627" cy="1208117"/>
              <a:chOff x="2249977" y="3530138"/>
              <a:chExt cx="1407623" cy="612370"/>
            </a:xfrm>
          </p:grpSpPr>
          <p:sp>
            <p:nvSpPr>
              <p:cNvPr id="53" name="Diamond 52">
                <a:extLst>
                  <a:ext uri="{FF2B5EF4-FFF2-40B4-BE49-F238E27FC236}">
                    <a16:creationId xmlns:a16="http://schemas.microsoft.com/office/drawing/2014/main" id="{7CBAE076-81D6-CF34-9206-E91B51A79CD7}"/>
                  </a:ext>
                </a:extLst>
              </p:cNvPr>
              <p:cNvSpPr/>
              <p:nvPr/>
            </p:nvSpPr>
            <p:spPr>
              <a:xfrm>
                <a:off x="2249978" y="3604952"/>
                <a:ext cx="1407622" cy="537556"/>
              </a:xfrm>
              <a:prstGeom prst="diamond">
                <a:avLst/>
              </a:prstGeom>
              <a:solidFill>
                <a:srgbClr val="00AA48"/>
              </a:solidFill>
              <a:ln w="19050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AC390E4-BF9E-D2B5-D8FF-24E2C64E1E20}"/>
                  </a:ext>
                </a:extLst>
              </p:cNvPr>
              <p:cNvSpPr/>
              <p:nvPr/>
            </p:nvSpPr>
            <p:spPr>
              <a:xfrm>
                <a:off x="2249977" y="3798916"/>
                <a:ext cx="1407621" cy="69273"/>
              </a:xfrm>
              <a:prstGeom prst="rect">
                <a:avLst/>
              </a:prstGeom>
              <a:solidFill>
                <a:srgbClr val="00AA48"/>
              </a:solidFill>
              <a:ln w="19050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Diamond 54">
                <a:extLst>
                  <a:ext uri="{FF2B5EF4-FFF2-40B4-BE49-F238E27FC236}">
                    <a16:creationId xmlns:a16="http://schemas.microsoft.com/office/drawing/2014/main" id="{28FD0D4F-E7EA-9189-0C76-27D07E663CCB}"/>
                  </a:ext>
                </a:extLst>
              </p:cNvPr>
              <p:cNvSpPr/>
              <p:nvPr/>
            </p:nvSpPr>
            <p:spPr>
              <a:xfrm>
                <a:off x="2249978" y="3530138"/>
                <a:ext cx="1407622" cy="537556"/>
              </a:xfrm>
              <a:prstGeom prst="diamond">
                <a:avLst/>
              </a:prstGeom>
              <a:solidFill>
                <a:schemeClr val="accent3">
                  <a:lumMod val="50000"/>
                </a:schemeClr>
              </a:solidFill>
              <a:ln w="19050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DEC7E7AE-8792-3C2C-666F-56C3D989DCA1}"/>
              </a:ext>
            </a:extLst>
          </p:cNvPr>
          <p:cNvSpPr txBox="1"/>
          <p:nvPr/>
        </p:nvSpPr>
        <p:spPr>
          <a:xfrm>
            <a:off x="2467095" y="1876567"/>
            <a:ext cx="112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GUI Layer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DA6BE38-6777-F1A4-0C28-7F4EC8D064A4}"/>
              </a:ext>
            </a:extLst>
          </p:cNvPr>
          <p:cNvSpPr txBox="1"/>
          <p:nvPr/>
        </p:nvSpPr>
        <p:spPr>
          <a:xfrm>
            <a:off x="2279629" y="2906868"/>
            <a:ext cx="149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Module Layer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CF8A28B-02B8-0B9F-6F31-8D987DD81BED}"/>
              </a:ext>
            </a:extLst>
          </p:cNvPr>
          <p:cNvSpPr txBox="1"/>
          <p:nvPr/>
        </p:nvSpPr>
        <p:spPr>
          <a:xfrm>
            <a:off x="2420693" y="3937576"/>
            <a:ext cx="121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Core Layer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CCAB6A2-7EB9-B397-0CD4-D853E0122156}"/>
              </a:ext>
            </a:extLst>
          </p:cNvPr>
          <p:cNvSpPr txBox="1"/>
          <p:nvPr/>
        </p:nvSpPr>
        <p:spPr>
          <a:xfrm>
            <a:off x="2210795" y="4965948"/>
            <a:ext cx="16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Interface Layer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961DEF1-EF57-F9DB-EDB1-05A5368BFA71}"/>
              </a:ext>
            </a:extLst>
          </p:cNvPr>
          <p:cNvSpPr txBox="1"/>
          <p:nvPr/>
        </p:nvSpPr>
        <p:spPr>
          <a:xfrm>
            <a:off x="0" y="6221685"/>
            <a:ext cx="4646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William Sprague, </a:t>
            </a:r>
            <a:r>
              <a:rPr lang="en-US" sz="1200" baseline="30000" dirty="0"/>
              <a:t>2</a:t>
            </a:r>
            <a:r>
              <a:rPr lang="en-US" sz="1200" dirty="0"/>
              <a:t>Quan Zhang, </a:t>
            </a:r>
            <a:r>
              <a:rPr lang="en-US" sz="1200" baseline="30000" dirty="0"/>
              <a:t>3</a:t>
            </a:r>
            <a:r>
              <a:rPr lang="en-US" sz="1200" dirty="0"/>
              <a:t>Stefan Pate, </a:t>
            </a:r>
            <a:r>
              <a:rPr lang="en-US" sz="1200" baseline="30000" dirty="0"/>
              <a:t>4</a:t>
            </a:r>
            <a:r>
              <a:rPr lang="en-US" sz="1200" dirty="0"/>
              <a:t>Geoffrey Bonnanzio</a:t>
            </a:r>
          </a:p>
        </p:txBody>
      </p:sp>
    </p:spTree>
    <p:extLst>
      <p:ext uri="{BB962C8B-B14F-4D97-AF65-F5344CB8AC3E}">
        <p14:creationId xmlns:p14="http://schemas.microsoft.com/office/powerpoint/2010/main" val="3251403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E24BF-9F77-3011-4B58-7724D8400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24EC7C-0539-173C-77DD-345772763333}"/>
              </a:ext>
            </a:extLst>
          </p:cNvPr>
          <p:cNvGrpSpPr/>
          <p:nvPr/>
        </p:nvGrpSpPr>
        <p:grpSpPr>
          <a:xfrm>
            <a:off x="1305049" y="2947803"/>
            <a:ext cx="8492388" cy="1250503"/>
            <a:chOff x="1305049" y="2947803"/>
            <a:chExt cx="8492388" cy="12505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F8FB53-E98D-763F-5BA0-60B7F87C1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5049" y="2947804"/>
              <a:ext cx="3751505" cy="125050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FD3692-CD1E-ACD4-AD7D-23CA84E3F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5929" y="2947803"/>
              <a:ext cx="3751508" cy="1250503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AA146BD-753B-F5BC-B42E-CCEEDAE9D825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5056554" y="3573055"/>
              <a:ext cx="989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3298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B6CC1-EFFE-95CB-A18F-A4412AF6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CASP with </a:t>
            </a:r>
            <a:r>
              <a:rPr lang="en-US" dirty="0" err="1"/>
              <a:t>DORAnet</a:t>
            </a:r>
            <a:endParaRPr lang="en-US" dirty="0"/>
          </a:p>
        </p:txBody>
      </p: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A7EF3646-120F-3E27-6D14-F38A84EA1404}"/>
              </a:ext>
            </a:extLst>
          </p:cNvPr>
          <p:cNvSpPr/>
          <p:nvPr/>
        </p:nvSpPr>
        <p:spPr>
          <a:xfrm>
            <a:off x="1211432" y="1489185"/>
            <a:ext cx="7817616" cy="1617785"/>
          </a:xfrm>
          <a:prstGeom prst="bracketPair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E9CD0-07C7-9AB9-9962-D46E8CCA9726}"/>
              </a:ext>
            </a:extLst>
          </p:cNvPr>
          <p:cNvSpPr txBox="1"/>
          <p:nvPr/>
        </p:nvSpPr>
        <p:spPr>
          <a:xfrm>
            <a:off x="257951" y="1744079"/>
            <a:ext cx="93003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b="1" dirty="0">
                <a:solidFill>
                  <a:srgbClr val="7030A0"/>
                </a:solidFill>
              </a:rPr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839596-7C7A-33F9-2735-8D5889A56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58" y="1703549"/>
            <a:ext cx="2199548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7DC48-3BB4-F37D-6DDB-D6A067DF7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1" r="12948"/>
          <a:stretch/>
        </p:blipFill>
        <p:spPr>
          <a:xfrm>
            <a:off x="4278572" y="1704560"/>
            <a:ext cx="2438401" cy="1095259"/>
          </a:xfrm>
          <a:prstGeom prst="rect">
            <a:avLst/>
          </a:prstGeom>
        </p:spPr>
      </p:pic>
      <p:pic>
        <p:nvPicPr>
          <p:cNvPr id="1032" name="Picture 8" descr="Setting Gear Tool Cog Isolated Flat Web Mobile Icon Vector Sign Symbol  Button Element Silhouette Stock Illustration - Download Image Now - iStock">
            <a:extLst>
              <a:ext uri="{FF2B5EF4-FFF2-40B4-BE49-F238E27FC236}">
                <a16:creationId xmlns:a16="http://schemas.microsoft.com/office/drawing/2014/main" id="{C50756A2-DFE3-DB6F-8F32-5F30BC40F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121" y="1466194"/>
            <a:ext cx="1571990" cy="1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E6AAE4-545B-EF18-5BFF-99808C7865B6}"/>
              </a:ext>
            </a:extLst>
          </p:cNvPr>
          <p:cNvSpPr txBox="1"/>
          <p:nvPr/>
        </p:nvSpPr>
        <p:spPr>
          <a:xfrm>
            <a:off x="1551600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starting molecules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2F54F-D16B-0C66-DAAF-4B71F488036A}"/>
              </a:ext>
            </a:extLst>
          </p:cNvPr>
          <p:cNvSpPr txBox="1"/>
          <p:nvPr/>
        </p:nvSpPr>
        <p:spPr>
          <a:xfrm>
            <a:off x="4501840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 molecules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CE7ED-6F3B-3FF7-4BE4-46FE40EC9901}"/>
              </a:ext>
            </a:extLst>
          </p:cNvPr>
          <p:cNvSpPr txBox="1"/>
          <p:nvPr/>
        </p:nvSpPr>
        <p:spPr>
          <a:xfrm>
            <a:off x="7037184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operators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27F08-ADB0-7FA3-0E89-AF6D1D856333}"/>
              </a:ext>
            </a:extLst>
          </p:cNvPr>
          <p:cNvSpPr txBox="1"/>
          <p:nvPr/>
        </p:nvSpPr>
        <p:spPr>
          <a:xfrm>
            <a:off x="3600451" y="1845904"/>
            <a:ext cx="513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26E38-1CC0-3CE7-B3A2-6365A440E194}"/>
              </a:ext>
            </a:extLst>
          </p:cNvPr>
          <p:cNvSpPr txBox="1"/>
          <p:nvPr/>
        </p:nvSpPr>
        <p:spPr>
          <a:xfrm>
            <a:off x="6670118" y="1845904"/>
            <a:ext cx="513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A6F35F-E38D-5B3D-699A-7C74F079C466}"/>
              </a:ext>
            </a:extLst>
          </p:cNvPr>
          <p:cNvSpPr txBox="1"/>
          <p:nvPr/>
        </p:nvSpPr>
        <p:spPr>
          <a:xfrm>
            <a:off x="8912043" y="1939403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A9EFFB-19C4-0EA5-F0D4-C15DD09C8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4159" y="1510834"/>
            <a:ext cx="1899591" cy="16881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7FA2D6-8BEE-12D5-5393-3FADB733D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38" y="4439688"/>
            <a:ext cx="1899591" cy="168813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968614B-FB81-5B59-18D2-BF9F126A3C39}"/>
              </a:ext>
            </a:extLst>
          </p:cNvPr>
          <p:cNvGrpSpPr/>
          <p:nvPr/>
        </p:nvGrpSpPr>
        <p:grpSpPr>
          <a:xfrm>
            <a:off x="3913032" y="4135229"/>
            <a:ext cx="1991863" cy="2211927"/>
            <a:chOff x="3678416" y="4135229"/>
            <a:chExt cx="1991863" cy="2211927"/>
          </a:xfrm>
        </p:grpSpPr>
        <p:sp>
          <p:nvSpPr>
            <p:cNvPr id="16" name="Flowchart: Manual Operation 15">
              <a:extLst>
                <a:ext uri="{FF2B5EF4-FFF2-40B4-BE49-F238E27FC236}">
                  <a16:creationId xmlns:a16="http://schemas.microsoft.com/office/drawing/2014/main" id="{4FBAF832-F53C-7FF6-E124-14591CF4CACC}"/>
                </a:ext>
              </a:extLst>
            </p:cNvPr>
            <p:cNvSpPr/>
            <p:nvPr/>
          </p:nvSpPr>
          <p:spPr>
            <a:xfrm rot="16200000">
              <a:off x="3568385" y="4389316"/>
              <a:ext cx="2211927" cy="1703753"/>
            </a:xfrm>
            <a:prstGeom prst="flowChartManualOperation">
              <a:avLst/>
            </a:prstGeom>
            <a:noFill/>
            <a:ln w="1905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347BFD-4871-C1ED-9923-6E9DC524E20D}"/>
                </a:ext>
              </a:extLst>
            </p:cNvPr>
            <p:cNvSpPr txBox="1"/>
            <p:nvPr/>
          </p:nvSpPr>
          <p:spPr>
            <a:xfrm>
              <a:off x="3678416" y="4995762"/>
              <a:ext cx="19918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Filtering &amp;</a:t>
              </a:r>
            </a:p>
            <a:p>
              <a:pPr algn="ctr"/>
              <a:r>
                <a:rPr lang="en-US" dirty="0"/>
                <a:t>post-processing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79C1E1-78DE-681A-3C19-9975C1530AD3}"/>
              </a:ext>
            </a:extLst>
          </p:cNvPr>
          <p:cNvSpPr txBox="1"/>
          <p:nvPr/>
        </p:nvSpPr>
        <p:spPr>
          <a:xfrm>
            <a:off x="2711695" y="4903428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D23454-92ED-E072-27D9-E410F09BDB7E}"/>
              </a:ext>
            </a:extLst>
          </p:cNvPr>
          <p:cNvSpPr txBox="1"/>
          <p:nvPr/>
        </p:nvSpPr>
        <p:spPr>
          <a:xfrm>
            <a:off x="6176201" y="4903428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EC4BF1-0DB5-F4A9-8C39-D41A16686C75}"/>
              </a:ext>
            </a:extLst>
          </p:cNvPr>
          <p:cNvSpPr/>
          <p:nvPr/>
        </p:nvSpPr>
        <p:spPr>
          <a:xfrm>
            <a:off x="203200" y="1309431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A3703F-87B8-5167-1F4F-0B609A86253B}"/>
              </a:ext>
            </a:extLst>
          </p:cNvPr>
          <p:cNvSpPr/>
          <p:nvPr/>
        </p:nvSpPr>
        <p:spPr>
          <a:xfrm>
            <a:off x="203200" y="413523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245E7D-E926-B6AE-CA20-8D7FE5AE59A7}"/>
              </a:ext>
            </a:extLst>
          </p:cNvPr>
          <p:cNvCxnSpPr/>
          <p:nvPr/>
        </p:nvCxnSpPr>
        <p:spPr>
          <a:xfrm>
            <a:off x="617438" y="3796146"/>
            <a:ext cx="1098343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7" name="Picture 13">
            <a:extLst>
              <a:ext uri="{FF2B5EF4-FFF2-40B4-BE49-F238E27FC236}">
                <a16:creationId xmlns:a16="http://schemas.microsoft.com/office/drawing/2014/main" id="{22D31CA8-FF35-AE8B-4A2C-A5346F0C0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44" y="1283105"/>
            <a:ext cx="42468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FE08BA98-0A91-0366-2D0D-AF78BFF9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686" y="1283105"/>
            <a:ext cx="325384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AD84A4-ACAA-48BB-3E65-42C80769D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0677" y="3979646"/>
            <a:ext cx="3414272" cy="191974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595544-0BAD-EE6F-5493-36C13E3BDC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6148" y="4740218"/>
            <a:ext cx="2857945" cy="160694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1804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B6CC1-EFFE-95CB-A18F-A4412AF6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CASP with </a:t>
            </a:r>
            <a:r>
              <a:rPr lang="en-US" dirty="0" err="1"/>
              <a:t>DORAnet</a:t>
            </a:r>
            <a:endParaRPr lang="en-US" dirty="0"/>
          </a:p>
        </p:txBody>
      </p: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A7EF3646-120F-3E27-6D14-F38A84EA1404}"/>
              </a:ext>
            </a:extLst>
          </p:cNvPr>
          <p:cNvSpPr/>
          <p:nvPr/>
        </p:nvSpPr>
        <p:spPr>
          <a:xfrm>
            <a:off x="1211432" y="1489185"/>
            <a:ext cx="7817616" cy="1617785"/>
          </a:xfrm>
          <a:prstGeom prst="bracketPair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E9CD0-07C7-9AB9-9962-D46E8CCA9726}"/>
              </a:ext>
            </a:extLst>
          </p:cNvPr>
          <p:cNvSpPr txBox="1"/>
          <p:nvPr/>
        </p:nvSpPr>
        <p:spPr>
          <a:xfrm>
            <a:off x="257951" y="1744079"/>
            <a:ext cx="93003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b="1" dirty="0">
                <a:solidFill>
                  <a:srgbClr val="7030A0"/>
                </a:solidFill>
              </a:rPr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839596-7C7A-33F9-2735-8D5889A56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58" y="1703549"/>
            <a:ext cx="2199548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7DC48-3BB4-F37D-6DDB-D6A067DF7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1" r="12948"/>
          <a:stretch/>
        </p:blipFill>
        <p:spPr>
          <a:xfrm>
            <a:off x="4278572" y="1704560"/>
            <a:ext cx="2438401" cy="1095259"/>
          </a:xfrm>
          <a:prstGeom prst="rect">
            <a:avLst/>
          </a:prstGeom>
        </p:spPr>
      </p:pic>
      <p:pic>
        <p:nvPicPr>
          <p:cNvPr id="1032" name="Picture 8" descr="Setting Gear Tool Cog Isolated Flat Web Mobile Icon Vector Sign Symbol  Button Element Silhouette Stock Illustration - Download Image Now - iStock">
            <a:extLst>
              <a:ext uri="{FF2B5EF4-FFF2-40B4-BE49-F238E27FC236}">
                <a16:creationId xmlns:a16="http://schemas.microsoft.com/office/drawing/2014/main" id="{C50756A2-DFE3-DB6F-8F32-5F30BC40F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121" y="1466194"/>
            <a:ext cx="1571990" cy="1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E6AAE4-545B-EF18-5BFF-99808C7865B6}"/>
              </a:ext>
            </a:extLst>
          </p:cNvPr>
          <p:cNvSpPr txBox="1"/>
          <p:nvPr/>
        </p:nvSpPr>
        <p:spPr>
          <a:xfrm>
            <a:off x="1551600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starting molecules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2F54F-D16B-0C66-DAAF-4B71F488036A}"/>
              </a:ext>
            </a:extLst>
          </p:cNvPr>
          <p:cNvSpPr txBox="1"/>
          <p:nvPr/>
        </p:nvSpPr>
        <p:spPr>
          <a:xfrm>
            <a:off x="4501840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 molecules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CE7ED-6F3B-3FF7-4BE4-46FE40EC9901}"/>
              </a:ext>
            </a:extLst>
          </p:cNvPr>
          <p:cNvSpPr txBox="1"/>
          <p:nvPr/>
        </p:nvSpPr>
        <p:spPr>
          <a:xfrm>
            <a:off x="7037184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operators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27F08-ADB0-7FA3-0E89-AF6D1D856333}"/>
              </a:ext>
            </a:extLst>
          </p:cNvPr>
          <p:cNvSpPr txBox="1"/>
          <p:nvPr/>
        </p:nvSpPr>
        <p:spPr>
          <a:xfrm>
            <a:off x="3600451" y="1845904"/>
            <a:ext cx="513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26E38-1CC0-3CE7-B3A2-6365A440E194}"/>
              </a:ext>
            </a:extLst>
          </p:cNvPr>
          <p:cNvSpPr txBox="1"/>
          <p:nvPr/>
        </p:nvSpPr>
        <p:spPr>
          <a:xfrm>
            <a:off x="6670118" y="1845904"/>
            <a:ext cx="513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A6F35F-E38D-5B3D-699A-7C74F079C466}"/>
              </a:ext>
            </a:extLst>
          </p:cNvPr>
          <p:cNvSpPr txBox="1"/>
          <p:nvPr/>
        </p:nvSpPr>
        <p:spPr>
          <a:xfrm>
            <a:off x="8912043" y="1939403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A9EFFB-19C4-0EA5-F0D4-C15DD09C8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4159" y="1510834"/>
            <a:ext cx="1899591" cy="16881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7FA2D6-8BEE-12D5-5393-3FADB733D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38" y="4439688"/>
            <a:ext cx="1899591" cy="168813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968614B-FB81-5B59-18D2-BF9F126A3C39}"/>
              </a:ext>
            </a:extLst>
          </p:cNvPr>
          <p:cNvGrpSpPr/>
          <p:nvPr/>
        </p:nvGrpSpPr>
        <p:grpSpPr>
          <a:xfrm>
            <a:off x="3913032" y="4135229"/>
            <a:ext cx="1991863" cy="2211927"/>
            <a:chOff x="3678416" y="4135229"/>
            <a:chExt cx="1991863" cy="2211927"/>
          </a:xfrm>
        </p:grpSpPr>
        <p:sp>
          <p:nvSpPr>
            <p:cNvPr id="16" name="Flowchart: Manual Operation 15">
              <a:extLst>
                <a:ext uri="{FF2B5EF4-FFF2-40B4-BE49-F238E27FC236}">
                  <a16:creationId xmlns:a16="http://schemas.microsoft.com/office/drawing/2014/main" id="{4FBAF832-F53C-7FF6-E124-14591CF4CACC}"/>
                </a:ext>
              </a:extLst>
            </p:cNvPr>
            <p:cNvSpPr/>
            <p:nvPr/>
          </p:nvSpPr>
          <p:spPr>
            <a:xfrm rot="16200000">
              <a:off x="3568385" y="4389316"/>
              <a:ext cx="2211927" cy="1703753"/>
            </a:xfrm>
            <a:prstGeom prst="flowChartManualOperation">
              <a:avLst/>
            </a:prstGeom>
            <a:noFill/>
            <a:ln w="1905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347BFD-4871-C1ED-9923-6E9DC524E20D}"/>
                </a:ext>
              </a:extLst>
            </p:cNvPr>
            <p:cNvSpPr txBox="1"/>
            <p:nvPr/>
          </p:nvSpPr>
          <p:spPr>
            <a:xfrm>
              <a:off x="3678416" y="4995762"/>
              <a:ext cx="19918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Filtering &amp;</a:t>
              </a:r>
            </a:p>
            <a:p>
              <a:pPr algn="ctr"/>
              <a:r>
                <a:rPr lang="en-US" dirty="0"/>
                <a:t>post-processing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79C1E1-78DE-681A-3C19-9975C1530AD3}"/>
              </a:ext>
            </a:extLst>
          </p:cNvPr>
          <p:cNvSpPr txBox="1"/>
          <p:nvPr/>
        </p:nvSpPr>
        <p:spPr>
          <a:xfrm>
            <a:off x="2711695" y="4903428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D23454-92ED-E072-27D9-E410F09BDB7E}"/>
              </a:ext>
            </a:extLst>
          </p:cNvPr>
          <p:cNvSpPr txBox="1"/>
          <p:nvPr/>
        </p:nvSpPr>
        <p:spPr>
          <a:xfrm>
            <a:off x="6176201" y="4903428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EC4BF1-0DB5-F4A9-8C39-D41A16686C75}"/>
              </a:ext>
            </a:extLst>
          </p:cNvPr>
          <p:cNvSpPr/>
          <p:nvPr/>
        </p:nvSpPr>
        <p:spPr>
          <a:xfrm>
            <a:off x="203200" y="1309431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A3703F-87B8-5167-1F4F-0B609A86253B}"/>
              </a:ext>
            </a:extLst>
          </p:cNvPr>
          <p:cNvSpPr/>
          <p:nvPr/>
        </p:nvSpPr>
        <p:spPr>
          <a:xfrm>
            <a:off x="203200" y="413523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245E7D-E926-B6AE-CA20-8D7FE5AE59A7}"/>
              </a:ext>
            </a:extLst>
          </p:cNvPr>
          <p:cNvCxnSpPr/>
          <p:nvPr/>
        </p:nvCxnSpPr>
        <p:spPr>
          <a:xfrm>
            <a:off x="617438" y="3796146"/>
            <a:ext cx="1098343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7" name="Picture 13">
            <a:extLst>
              <a:ext uri="{FF2B5EF4-FFF2-40B4-BE49-F238E27FC236}">
                <a16:creationId xmlns:a16="http://schemas.microsoft.com/office/drawing/2014/main" id="{22D31CA8-FF35-AE8B-4A2C-A5346F0C0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44" y="1283105"/>
            <a:ext cx="42468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FE08BA98-0A91-0366-2D0D-AF78BFF9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686" y="1283105"/>
            <a:ext cx="325384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AD84A4-ACAA-48BB-3E65-42C80769D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0677" y="3979646"/>
            <a:ext cx="3414272" cy="191974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595544-0BAD-EE6F-5493-36C13E3BDC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6148" y="4740218"/>
            <a:ext cx="2857945" cy="160694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E42B882-9FA0-B8D6-955E-9EFBD3539347}"/>
              </a:ext>
            </a:extLst>
          </p:cNvPr>
          <p:cNvGrpSpPr/>
          <p:nvPr/>
        </p:nvGrpSpPr>
        <p:grpSpPr>
          <a:xfrm>
            <a:off x="4361291" y="6554971"/>
            <a:ext cx="3862421" cy="279532"/>
            <a:chOff x="3121967" y="6508791"/>
            <a:chExt cx="3862421" cy="2795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9B1EC84-5A8F-0CCA-CFDB-A03B804B22C6}"/>
                </a:ext>
              </a:extLst>
            </p:cNvPr>
            <p:cNvSpPr/>
            <p:nvPr/>
          </p:nvSpPr>
          <p:spPr>
            <a:xfrm>
              <a:off x="3121967" y="6514003"/>
              <a:ext cx="1920240" cy="27432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Bio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E4CF94-C15F-DB93-F35A-05445356E908}"/>
                </a:ext>
              </a:extLst>
            </p:cNvPr>
            <p:cNvSpPr/>
            <p:nvPr/>
          </p:nvSpPr>
          <p:spPr>
            <a:xfrm>
              <a:off x="5064148" y="6508791"/>
              <a:ext cx="1920240" cy="27432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08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B6CC1-EFFE-95CB-A18F-A4412AF6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CASP with </a:t>
            </a:r>
            <a:r>
              <a:rPr lang="en-US" dirty="0" err="1"/>
              <a:t>DORAnet</a:t>
            </a:r>
            <a:endParaRPr lang="en-US" dirty="0"/>
          </a:p>
        </p:txBody>
      </p: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A7EF3646-120F-3E27-6D14-F38A84EA1404}"/>
              </a:ext>
            </a:extLst>
          </p:cNvPr>
          <p:cNvSpPr/>
          <p:nvPr/>
        </p:nvSpPr>
        <p:spPr>
          <a:xfrm>
            <a:off x="1211432" y="1489185"/>
            <a:ext cx="7817616" cy="1617785"/>
          </a:xfrm>
          <a:prstGeom prst="bracketPair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E9CD0-07C7-9AB9-9962-D46E8CCA9726}"/>
              </a:ext>
            </a:extLst>
          </p:cNvPr>
          <p:cNvSpPr txBox="1"/>
          <p:nvPr/>
        </p:nvSpPr>
        <p:spPr>
          <a:xfrm>
            <a:off x="257951" y="1744079"/>
            <a:ext cx="93003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b="1" dirty="0">
                <a:solidFill>
                  <a:srgbClr val="7030A0"/>
                </a:solidFill>
              </a:rPr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839596-7C7A-33F9-2735-8D5889A56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58" y="1703549"/>
            <a:ext cx="2199548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7DC48-3BB4-F37D-6DDB-D6A067DF7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1" r="12948"/>
          <a:stretch/>
        </p:blipFill>
        <p:spPr>
          <a:xfrm>
            <a:off x="4278572" y="1704560"/>
            <a:ext cx="2438401" cy="1095259"/>
          </a:xfrm>
          <a:prstGeom prst="rect">
            <a:avLst/>
          </a:prstGeom>
        </p:spPr>
      </p:pic>
      <p:pic>
        <p:nvPicPr>
          <p:cNvPr id="1032" name="Picture 8" descr="Setting Gear Tool Cog Isolated Flat Web Mobile Icon Vector Sign Symbol  Button Element Silhouette Stock Illustration - Download Image Now - iStock">
            <a:extLst>
              <a:ext uri="{FF2B5EF4-FFF2-40B4-BE49-F238E27FC236}">
                <a16:creationId xmlns:a16="http://schemas.microsoft.com/office/drawing/2014/main" id="{C50756A2-DFE3-DB6F-8F32-5F30BC40F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121" y="1466194"/>
            <a:ext cx="1571990" cy="1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E6AAE4-545B-EF18-5BFF-99808C7865B6}"/>
              </a:ext>
            </a:extLst>
          </p:cNvPr>
          <p:cNvSpPr txBox="1"/>
          <p:nvPr/>
        </p:nvSpPr>
        <p:spPr>
          <a:xfrm>
            <a:off x="1551600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starting molecules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2F54F-D16B-0C66-DAAF-4B71F488036A}"/>
              </a:ext>
            </a:extLst>
          </p:cNvPr>
          <p:cNvSpPr txBox="1"/>
          <p:nvPr/>
        </p:nvSpPr>
        <p:spPr>
          <a:xfrm>
            <a:off x="4501840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 molecules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CE7ED-6F3B-3FF7-4BE4-46FE40EC9901}"/>
              </a:ext>
            </a:extLst>
          </p:cNvPr>
          <p:cNvSpPr txBox="1"/>
          <p:nvPr/>
        </p:nvSpPr>
        <p:spPr>
          <a:xfrm>
            <a:off x="7037184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operators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27F08-ADB0-7FA3-0E89-AF6D1D856333}"/>
              </a:ext>
            </a:extLst>
          </p:cNvPr>
          <p:cNvSpPr txBox="1"/>
          <p:nvPr/>
        </p:nvSpPr>
        <p:spPr>
          <a:xfrm>
            <a:off x="3600451" y="1845904"/>
            <a:ext cx="513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26E38-1CC0-3CE7-B3A2-6365A440E194}"/>
              </a:ext>
            </a:extLst>
          </p:cNvPr>
          <p:cNvSpPr txBox="1"/>
          <p:nvPr/>
        </p:nvSpPr>
        <p:spPr>
          <a:xfrm>
            <a:off x="6670118" y="1845904"/>
            <a:ext cx="513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A6F35F-E38D-5B3D-699A-7C74F079C466}"/>
              </a:ext>
            </a:extLst>
          </p:cNvPr>
          <p:cNvSpPr txBox="1"/>
          <p:nvPr/>
        </p:nvSpPr>
        <p:spPr>
          <a:xfrm>
            <a:off x="8912043" y="1939403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A9EFFB-19C4-0EA5-F0D4-C15DD09C8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4159" y="1510834"/>
            <a:ext cx="1899591" cy="16881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7FA2D6-8BEE-12D5-5393-3FADB733D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38" y="4439688"/>
            <a:ext cx="1899591" cy="168813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968614B-FB81-5B59-18D2-BF9F126A3C39}"/>
              </a:ext>
            </a:extLst>
          </p:cNvPr>
          <p:cNvGrpSpPr/>
          <p:nvPr/>
        </p:nvGrpSpPr>
        <p:grpSpPr>
          <a:xfrm>
            <a:off x="3913032" y="4135229"/>
            <a:ext cx="1991863" cy="2211927"/>
            <a:chOff x="3678416" y="4135229"/>
            <a:chExt cx="1991863" cy="2211927"/>
          </a:xfrm>
        </p:grpSpPr>
        <p:sp>
          <p:nvSpPr>
            <p:cNvPr id="16" name="Flowchart: Manual Operation 15">
              <a:extLst>
                <a:ext uri="{FF2B5EF4-FFF2-40B4-BE49-F238E27FC236}">
                  <a16:creationId xmlns:a16="http://schemas.microsoft.com/office/drawing/2014/main" id="{4FBAF832-F53C-7FF6-E124-14591CF4CACC}"/>
                </a:ext>
              </a:extLst>
            </p:cNvPr>
            <p:cNvSpPr/>
            <p:nvPr/>
          </p:nvSpPr>
          <p:spPr>
            <a:xfrm rot="16200000">
              <a:off x="3568385" y="4389316"/>
              <a:ext cx="2211927" cy="1703753"/>
            </a:xfrm>
            <a:prstGeom prst="flowChartManualOperation">
              <a:avLst/>
            </a:prstGeom>
            <a:noFill/>
            <a:ln w="1905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347BFD-4871-C1ED-9923-6E9DC524E20D}"/>
                </a:ext>
              </a:extLst>
            </p:cNvPr>
            <p:cNvSpPr txBox="1"/>
            <p:nvPr/>
          </p:nvSpPr>
          <p:spPr>
            <a:xfrm>
              <a:off x="3678416" y="4995762"/>
              <a:ext cx="19918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Filtering &amp;</a:t>
              </a:r>
            </a:p>
            <a:p>
              <a:pPr algn="ctr"/>
              <a:r>
                <a:rPr lang="en-US" dirty="0"/>
                <a:t>post-processing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79C1E1-78DE-681A-3C19-9975C1530AD3}"/>
              </a:ext>
            </a:extLst>
          </p:cNvPr>
          <p:cNvSpPr txBox="1"/>
          <p:nvPr/>
        </p:nvSpPr>
        <p:spPr>
          <a:xfrm>
            <a:off x="2711695" y="4903428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D23454-92ED-E072-27D9-E410F09BDB7E}"/>
              </a:ext>
            </a:extLst>
          </p:cNvPr>
          <p:cNvSpPr txBox="1"/>
          <p:nvPr/>
        </p:nvSpPr>
        <p:spPr>
          <a:xfrm>
            <a:off x="6176201" y="4903428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EC4BF1-0DB5-F4A9-8C39-D41A16686C75}"/>
              </a:ext>
            </a:extLst>
          </p:cNvPr>
          <p:cNvSpPr/>
          <p:nvPr/>
        </p:nvSpPr>
        <p:spPr>
          <a:xfrm>
            <a:off x="203200" y="1309431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A3703F-87B8-5167-1F4F-0B609A86253B}"/>
              </a:ext>
            </a:extLst>
          </p:cNvPr>
          <p:cNvSpPr/>
          <p:nvPr/>
        </p:nvSpPr>
        <p:spPr>
          <a:xfrm>
            <a:off x="203200" y="413523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245E7D-E926-B6AE-CA20-8D7FE5AE59A7}"/>
              </a:ext>
            </a:extLst>
          </p:cNvPr>
          <p:cNvCxnSpPr/>
          <p:nvPr/>
        </p:nvCxnSpPr>
        <p:spPr>
          <a:xfrm>
            <a:off x="617438" y="3796146"/>
            <a:ext cx="1098343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7" name="Picture 13">
            <a:extLst>
              <a:ext uri="{FF2B5EF4-FFF2-40B4-BE49-F238E27FC236}">
                <a16:creationId xmlns:a16="http://schemas.microsoft.com/office/drawing/2014/main" id="{22D31CA8-FF35-AE8B-4A2C-A5346F0C0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44" y="1283105"/>
            <a:ext cx="42468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FE08BA98-0A91-0366-2D0D-AF78BFF9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686" y="1283105"/>
            <a:ext cx="325384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AD84A4-ACAA-48BB-3E65-42C80769D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0677" y="3979646"/>
            <a:ext cx="3414272" cy="191974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595544-0BAD-EE6F-5493-36C13E3BDC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6148" y="4740218"/>
            <a:ext cx="2857945" cy="160694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573C27-1780-60AF-2E93-55273EB91793}"/>
              </a:ext>
            </a:extLst>
          </p:cNvPr>
          <p:cNvSpPr/>
          <p:nvPr/>
        </p:nvSpPr>
        <p:spPr>
          <a:xfrm>
            <a:off x="138023" y="3623094"/>
            <a:ext cx="11969492" cy="2838091"/>
          </a:xfrm>
          <a:prstGeom prst="rect">
            <a:avLst/>
          </a:prstGeom>
          <a:solidFill>
            <a:schemeClr val="bg1">
              <a:alpha val="7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94846"/>
      </p:ext>
    </p:extLst>
  </p:cSld>
  <p:clrMapOvr>
    <a:masterClrMapping/>
  </p:clrMapOvr>
</p:sld>
</file>

<file path=ppt/theme/theme1.xml><?xml version="1.0" encoding="utf-8"?>
<a:theme xmlns:a="http://schemas.openxmlformats.org/drawingml/2006/main" name="EERE PPT_widescreen">
  <a:themeElements>
    <a:clrScheme name="EERE 2017">
      <a:dk1>
        <a:srgbClr val="000000"/>
      </a:dk1>
      <a:lt1>
        <a:sysClr val="window" lastClr="FFFFFF"/>
      </a:lt1>
      <a:dk2>
        <a:srgbClr val="5E6A7B"/>
      </a:dk2>
      <a:lt2>
        <a:srgbClr val="EEECE1"/>
      </a:lt2>
      <a:accent1>
        <a:srgbClr val="6ABC45"/>
      </a:accent1>
      <a:accent2>
        <a:srgbClr val="FFCB06"/>
      </a:accent2>
      <a:accent3>
        <a:srgbClr val="00A8DF"/>
      </a:accent3>
      <a:accent4>
        <a:srgbClr val="005C82"/>
      </a:accent4>
      <a:accent5>
        <a:srgbClr val="017A3E"/>
      </a:accent5>
      <a:accent6>
        <a:srgbClr val="E27225"/>
      </a:accent6>
      <a:hlink>
        <a:srgbClr val="017A3E"/>
      </a:hlink>
      <a:folHlink>
        <a:srgbClr val="5E6A7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7030A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TTLE_Modeling_April_2022" id="{EC538C54-01CB-454F-8228-441301DDE8CC}" vid="{DB7E1A5D-DE1F-4542-8270-1A3C11ACD24B}"/>
    </a:ext>
  </a:extLst>
</a:theme>
</file>

<file path=ppt/theme/theme2.xml><?xml version="1.0" encoding="utf-8"?>
<a:theme xmlns:a="http://schemas.openxmlformats.org/drawingml/2006/main" name="EERE PPT_widescreen">
  <a:themeElements>
    <a:clrScheme name="EERE 2017">
      <a:dk1>
        <a:srgbClr val="000000"/>
      </a:dk1>
      <a:lt1>
        <a:sysClr val="window" lastClr="FFFFFF"/>
      </a:lt1>
      <a:dk2>
        <a:srgbClr val="5E6A7B"/>
      </a:dk2>
      <a:lt2>
        <a:srgbClr val="EEECE1"/>
      </a:lt2>
      <a:accent1>
        <a:srgbClr val="6ABC45"/>
      </a:accent1>
      <a:accent2>
        <a:srgbClr val="FFCB06"/>
      </a:accent2>
      <a:accent3>
        <a:srgbClr val="00A8DF"/>
      </a:accent3>
      <a:accent4>
        <a:srgbClr val="005C82"/>
      </a:accent4>
      <a:accent5>
        <a:srgbClr val="017A3E"/>
      </a:accent5>
      <a:accent6>
        <a:srgbClr val="E27225"/>
      </a:accent6>
      <a:hlink>
        <a:srgbClr val="017A3E"/>
      </a:hlink>
      <a:folHlink>
        <a:srgbClr val="5E6A7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C1FE4158-618C-1F44-BFD8-3A93CE1563E2}" vid="{D23018C5-22F4-B340-ACB6-ECEA4A3621B3}"/>
    </a:ext>
  </a:extLst>
</a:theme>
</file>

<file path=ppt/theme/theme3.xml><?xml version="1.0" encoding="utf-8"?>
<a:theme xmlns:a="http://schemas.openxmlformats.org/drawingml/2006/main" name="1_EERE PPT_widescreen">
  <a:themeElements>
    <a:clrScheme name="EERE 2017">
      <a:dk1>
        <a:srgbClr val="000000"/>
      </a:dk1>
      <a:lt1>
        <a:sysClr val="window" lastClr="FFFFFF"/>
      </a:lt1>
      <a:dk2>
        <a:srgbClr val="5E6A7B"/>
      </a:dk2>
      <a:lt2>
        <a:srgbClr val="EEECE1"/>
      </a:lt2>
      <a:accent1>
        <a:srgbClr val="6ABC45"/>
      </a:accent1>
      <a:accent2>
        <a:srgbClr val="FFCB06"/>
      </a:accent2>
      <a:accent3>
        <a:srgbClr val="00A8DF"/>
      </a:accent3>
      <a:accent4>
        <a:srgbClr val="005C82"/>
      </a:accent4>
      <a:accent5>
        <a:srgbClr val="017A3E"/>
      </a:accent5>
      <a:accent6>
        <a:srgbClr val="E27225"/>
      </a:accent6>
      <a:hlink>
        <a:srgbClr val="017A3E"/>
      </a:hlink>
      <a:folHlink>
        <a:srgbClr val="5E6A7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TTLE_Modeling_April_2022" id="{EC538C54-01CB-454F-8228-441301DDE8CC}" vid="{DB7E1A5D-DE1F-4542-8270-1A3C11ACD24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8DDC9360AADA42ADCF56D1C08BA83A" ma:contentTypeVersion="18" ma:contentTypeDescription="Create a new document." ma:contentTypeScope="" ma:versionID="a7b10850bbc567bfb36f5ccb12e1eae4">
  <xsd:schema xmlns:xsd="http://www.w3.org/2001/XMLSchema" xmlns:xs="http://www.w3.org/2001/XMLSchema" xmlns:p="http://schemas.microsoft.com/office/2006/metadata/properties" xmlns:ns2="ea0878a2-f03b-4598-b6b2-9e409d94144d" xmlns:ns3="5043b417-2d5c-4ff3-930b-0fb795b7d2ac" xmlns:ns4="efce84db-8738-4c7b-9bdc-65b9500871f6" targetNamespace="http://schemas.microsoft.com/office/2006/metadata/properties" ma:root="true" ma:fieldsID="c2f92404c12af60cc2368a012533ef67" ns2:_="" ns3:_="" ns4:_="">
    <xsd:import namespace="ea0878a2-f03b-4598-b6b2-9e409d94144d"/>
    <xsd:import namespace="5043b417-2d5c-4ff3-930b-0fb795b7d2ac"/>
    <xsd:import namespace="efce84db-8738-4c7b-9bdc-65b9500871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  <xsd:element ref="ns2:MediaServiceLocation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0878a2-f03b-4598-b6b2-9e409d9414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2d55d72-5afa-45f9-90b6-e0708aeee9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43b417-2d5c-4ff3-930b-0fb795b7d2a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e84db-8738-4c7b-9bdc-65b9500871f6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46c10e83-9e83-4e90-9a28-f2d48ce49360}" ma:internalName="TaxCatchAll" ma:showField="CatchAllData" ma:web="5043b417-2d5c-4ff3-930b-0fb795b7d2a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fce84db-8738-4c7b-9bdc-65b9500871f6" xsi:nil="true"/>
    <SharedWithUsers xmlns="5043b417-2d5c-4ff3-930b-0fb795b7d2ac">
      <UserInfo>
        <DisplayName>Quan Zhang</DisplayName>
        <AccountId>554</AccountId>
        <AccountType/>
      </UserInfo>
      <UserInfo>
        <DisplayName>Stefan Pate</DisplayName>
        <AccountId>435</AccountId>
        <AccountType/>
      </UserInfo>
      <UserInfo>
        <DisplayName>Kevin Michael Shebek</DisplayName>
        <AccountId>26</AccountId>
        <AccountType/>
      </UserInfo>
      <UserInfo>
        <DisplayName>Matthew Coile</DisplayName>
        <AccountId>555</AccountId>
        <AccountType/>
      </UserInfo>
      <UserInfo>
        <DisplayName>William Wyatt Sprague</DisplayName>
        <AccountId>559</AccountId>
        <AccountType/>
      </UserInfo>
    </SharedWithUsers>
    <lcf76f155ced4ddcb4097134ff3c332f xmlns="ea0878a2-f03b-4598-b6b2-9e409d94144d">
      <Terms xmlns="http://schemas.microsoft.com/office/infopath/2007/PartnerControls"/>
    </lcf76f155ced4ddcb4097134ff3c332f>
    <MediaLengthInSeconds xmlns="ea0878a2-f03b-4598-b6b2-9e409d94144d" xsi:nil="true"/>
  </documentManagement>
</p:properties>
</file>

<file path=customXml/itemProps1.xml><?xml version="1.0" encoding="utf-8"?>
<ds:datastoreItem xmlns:ds="http://schemas.openxmlformats.org/officeDocument/2006/customXml" ds:itemID="{FDD2C0D5-B398-4C17-A9F5-2DBF479081D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8FB042-2715-4000-82AA-356A5C2B0F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0878a2-f03b-4598-b6b2-9e409d94144d"/>
    <ds:schemaRef ds:uri="5043b417-2d5c-4ff3-930b-0fb795b7d2ac"/>
    <ds:schemaRef ds:uri="efce84db-8738-4c7b-9bdc-65b9500871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95E7CC-FD8F-4E2F-823F-3C2BDA179369}">
  <ds:schemaRefs>
    <ds:schemaRef ds:uri="3a076af3-8105-4b32-b366-741e22085658"/>
    <ds:schemaRef ds:uri="fe7379f3-af8f-4cd6-ab6d-4a470ea4882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935bb022-ff1b-4411-9bd4-88e72c551a01"/>
    <ds:schemaRef ds:uri="efce84db-8738-4c7b-9bdc-65b9500871f6"/>
    <ds:schemaRef ds:uri="5043b417-2d5c-4ff3-930b-0fb795b7d2ac"/>
    <ds:schemaRef ds:uri="ea0878a2-f03b-4598-b6b2-9e409d94144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EERE PPT_widescreen</Template>
  <TotalTime>4923</TotalTime>
  <Words>1868</Words>
  <Application>Microsoft Office PowerPoint</Application>
  <PresentationFormat>Custom</PresentationFormat>
  <Paragraphs>457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61</vt:i4>
      </vt:variant>
    </vt:vector>
  </HeadingPairs>
  <TitlesOfParts>
    <vt:vector size="74" baseType="lpstr">
      <vt:lpstr>ＭＳ Ｐゴシック</vt:lpstr>
      <vt:lpstr>Arial</vt:lpstr>
      <vt:lpstr>Arial Black</vt:lpstr>
      <vt:lpstr>Calibri</vt:lpstr>
      <vt:lpstr>Cambria Math</vt:lpstr>
      <vt:lpstr>Consolas</vt:lpstr>
      <vt:lpstr>Franklin Gothic Book</vt:lpstr>
      <vt:lpstr>Franklin Gothic Medium</vt:lpstr>
      <vt:lpstr>var(--fontStack-monospace, ui-monospace, SFMono-Regular, SF Mono, Menlo, Consolas, Liberation Mono, monospace)</vt:lpstr>
      <vt:lpstr>Wingdings</vt:lpstr>
      <vt:lpstr>EERE PPT_widescreen</vt:lpstr>
      <vt:lpstr>EERE PPT_widescreen</vt:lpstr>
      <vt:lpstr>1_EERE PPT_widescreen</vt:lpstr>
      <vt:lpstr>PowerPoint Presentation</vt:lpstr>
      <vt:lpstr>What is DORAnet?</vt:lpstr>
      <vt:lpstr>What is DORAnet?</vt:lpstr>
      <vt:lpstr>CASP can generate synthesis ideas for novel monomers</vt:lpstr>
      <vt:lpstr>PowerPoint Presentation</vt:lpstr>
      <vt:lpstr>Overview of CASP with DORAnet</vt:lpstr>
      <vt:lpstr>Overview of CASP with DORAnet</vt:lpstr>
      <vt:lpstr>Overview of CASP with DORAnet</vt:lpstr>
      <vt:lpstr>Overview of CASP with DORAnet</vt:lpstr>
      <vt:lpstr>PowerPoint Presentation</vt:lpstr>
      <vt:lpstr>Operators codify &amp; implement chemical transformations in silico</vt:lpstr>
      <vt:lpstr>First, let’s consider CASP without operators</vt:lpstr>
      <vt:lpstr>First, let’s consider CASP without operators</vt:lpstr>
      <vt:lpstr>One-enzyme-one-substrate gives way to enzyme promiscuity</vt:lpstr>
      <vt:lpstr>One-enzyme-one-substrate gives way to enzyme promiscuity</vt:lpstr>
      <vt:lpstr>One-enzyme-one-substrate gives way to enzyme promiscuity</vt:lpstr>
      <vt:lpstr>One-enzyme-one-substrate gives way to enzyme promiscuity</vt:lpstr>
      <vt:lpstr>Let’s now look at operators; consider this reaction for example</vt:lpstr>
      <vt:lpstr>Enzymatic operators codify these two assumptions…</vt:lpstr>
      <vt:lpstr>Enzymatic operators codify these two assumptions…</vt:lpstr>
      <vt:lpstr>Enzymatic operators codify these two assumptions…</vt:lpstr>
      <vt:lpstr>Enzymatic operators codify these two assumptions…</vt:lpstr>
      <vt:lpstr>…allowing a search among predicted missing paths</vt:lpstr>
      <vt:lpstr>Chemical Reaction Rules (Operators)</vt:lpstr>
      <vt:lpstr>PowerPoint Presentation</vt:lpstr>
      <vt:lpstr>Combining bio &amp; chem operators accesses more molecules</vt:lpstr>
      <vt:lpstr>Combining forward &amp; retro expansions saves memory</vt:lpstr>
      <vt:lpstr>PowerPoint Presentation</vt:lpstr>
      <vt:lpstr>PowerPoint Presentation</vt:lpstr>
      <vt:lpstr>We’ll demonstrate DORAnet w/ 2 paths predicted for BOTTLE</vt:lpstr>
      <vt:lpstr>Overview of CASP with DORAnet</vt:lpstr>
      <vt:lpstr>PowerPoint Presentation</vt:lpstr>
      <vt:lpstr>We saw w/ just 2 steps how quickly the reaction count grows</vt:lpstr>
      <vt:lpstr>Most helpful filters: (1) thermodynamics</vt:lpstr>
      <vt:lpstr>Most helpful filters: (1) thermodynamics</vt:lpstr>
      <vt:lpstr>Most helpful filters: (1) thermodynamics</vt:lpstr>
      <vt:lpstr>Most helpful filters: (1) thermodynamics</vt:lpstr>
      <vt:lpstr>Most helpful filters: (1) thermodynamics</vt:lpstr>
      <vt:lpstr>Most helpful filters: (2) structural similarity to known substrate</vt:lpstr>
      <vt:lpstr>Most helpful filters: (2) structural similarity to known substrate</vt:lpstr>
      <vt:lpstr>Most helpful filters: (2) structural similarity to known substrate</vt:lpstr>
      <vt:lpstr>Other information pulled from UniProt</vt:lpstr>
      <vt:lpstr>Useful Filters </vt:lpstr>
      <vt:lpstr>PowerPoint Presentation</vt:lpstr>
      <vt:lpstr>PowerPoint Presentation</vt:lpstr>
      <vt:lpstr>Final output documents</vt:lpstr>
      <vt:lpstr>One-step Post-processing Arguments (Most Are Optional)</vt:lpstr>
      <vt:lpstr>Acknowledgements</vt:lpstr>
      <vt:lpstr>PowerPoint Presentation</vt:lpstr>
      <vt:lpstr>PowerPoint Presentation</vt:lpstr>
      <vt:lpstr>PowerPoint Presentation</vt:lpstr>
      <vt:lpstr>Virtual Environment</vt:lpstr>
      <vt:lpstr>Create and Activate an Environment</vt:lpstr>
      <vt:lpstr>Install DORAnet</vt:lpstr>
      <vt:lpstr>Intermediate operator construction (1)</vt:lpstr>
      <vt:lpstr>Intermediate operator construction (2)</vt:lpstr>
      <vt:lpstr>PowerPoint Presentation</vt:lpstr>
      <vt:lpstr>[William highlight new things in development]</vt:lpstr>
      <vt:lpstr>What is DORAnet?</vt:lpstr>
      <vt:lpstr>DORAnet Levels of Detail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Shivani Kozarekar</dc:creator>
  <cp:lastModifiedBy>Stefan Pate</cp:lastModifiedBy>
  <cp:revision>209</cp:revision>
  <cp:lastPrinted>2021-01-27T01:40:09Z</cp:lastPrinted>
  <dcterms:created xsi:type="dcterms:W3CDTF">2023-04-27T18:30:17Z</dcterms:created>
  <dcterms:modified xsi:type="dcterms:W3CDTF">2024-06-27T18:27:16Z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0x010100288DDC9360AADA42ADCF56D1C08BA83A</vt:lpwstr>
  </property>
  <property fmtid="{D5CDD505-2E9C-101B-9397-08002B2CF9AE}" pid="3" name="MediaServiceImageTags">
    <vt:lpwstr/>
  </property>
  <property fmtid="{D5CDD505-2E9C-101B-9397-08002B2CF9AE}" pid="4" name="Order">
    <vt:r8>1204400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</Properties>
</file>